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autoCompressPictures="0">
  <p:sldMasterIdLst>
    <p:sldMasterId id="2147483680" r:id="rId1"/>
  </p:sldMasterIdLst>
  <p:notesMasterIdLst>
    <p:notesMasterId r:id="rId2"/>
  </p:notesMasterIdLst>
  <p:handoutMasterIdLst>
    <p:handoutMasterId r:id="rId3"/>
  </p:handoutMasterIdLst>
  <p:sldIdLst>
    <p:sldId id="256" r:id="rId4"/>
    <p:sldId id="310" r:id="rId5"/>
    <p:sldId id="355" r:id="rId6"/>
    <p:sldId id="258" r:id="rId7"/>
    <p:sldId id="260" r:id="rId8"/>
    <p:sldId id="315" r:id="rId9"/>
    <p:sldId id="318" r:id="rId10"/>
    <p:sldId id="319" r:id="rId11"/>
    <p:sldId id="327" r:id="rId12"/>
    <p:sldId id="333" r:id="rId13"/>
    <p:sldId id="307" r:id="rId14"/>
    <p:sldId id="322" r:id="rId15"/>
    <p:sldId id="321" r:id="rId16"/>
    <p:sldId id="328" r:id="rId17"/>
    <p:sldId id="330" r:id="rId18"/>
    <p:sldId id="331" r:id="rId19"/>
    <p:sldId id="335" r:id="rId20"/>
    <p:sldId id="336" r:id="rId21"/>
    <p:sldId id="323" r:id="rId22"/>
    <p:sldId id="338" r:id="rId23"/>
    <p:sldId id="339" r:id="rId24"/>
    <p:sldId id="340" r:id="rId25"/>
    <p:sldId id="342" r:id="rId26"/>
    <p:sldId id="341" r:id="rId27"/>
    <p:sldId id="343" r:id="rId28"/>
    <p:sldId id="344" r:id="rId29"/>
    <p:sldId id="324" r:id="rId30"/>
    <p:sldId id="308" r:id="rId31"/>
    <p:sldId id="345" r:id="rId32"/>
    <p:sldId id="325" r:id="rId33"/>
    <p:sldId id="346" r:id="rId34"/>
    <p:sldId id="347" r:id="rId35"/>
    <p:sldId id="352" r:id="rId36"/>
    <p:sldId id="353" r:id="rId37"/>
    <p:sldId id="348" r:id="rId38"/>
    <p:sldId id="356" r:id="rId39"/>
    <p:sldId id="357" r:id="rId40"/>
    <p:sldId id="309" r:id="rId41"/>
    <p:sldId id="326" r:id="rId42"/>
    <p:sldId id="354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EC4D3493-2B99-4CF9-91B9-0235703CE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218" autoAdjust="0"/>
    <p:restoredTop sz="96242" autoAdjust="0"/>
  </p:normalViewPr>
  <p:slideViewPr>
    <p:cSldViewPr snapToGrid="0">
      <p:cViewPr varScale="1">
        <p:scale>
          <a:sx n="100" d="100"/>
          <a:sy n="100" d="100"/>
        </p:scale>
        <p:origin x="144" y="18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vert="horz" wrap="none" lIns="0" tIns="0" rIns="0" bIns="0" anchor="ctr" anchorCtr="1"/>
        <a:p>
          <a:pPr algn="l">
            <a:defRPr sz="2128" b="1" i="0" u="none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한컴 말랑말랑 Bold"/>
              <a:cs typeface="한컴 말랑말랑 Bold"/>
              <a:sym typeface="한컴 말랑말랑 Bold"/>
            </a:defRPr>
          </a:pPr>
          <a:endParaRPr/>
        </a:p>
      </c:txPr>
    </c:title>
    <c:autoTitleDeleted val="0"/>
    <c:plotArea>
      <c:layout>
        <c:manualLayout>
          <c:layoutTarget val="inner"/>
          <c:xMode val="edge"/>
          <c:yMode val="edge"/>
          <c:x val="0.07353325933218002319"/>
          <c:y val="0.23428073525428771973"/>
          <c:w val="0.90717589855194091797"/>
          <c:h val="0.5225341916084289550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정확도</c:v>
                </c:pt>
              </c:strCache>
            </c:strRef>
          </c:tx>
          <c:spPr>
            <a:ln w="22225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  <c:size val="7"/>
          </c:marker>
          <c:dLbls>
            <c:dLbl>
              <c:idx val="0"/>
              <c:tx>
                <c:rich>
                  <a:bodyPr rot="0" vert="horz" wrap="none" lIns="0" tIns="0" rIns="0" bIns="0" anchor="ctr" anchorCtr="1"/>
                  <a:p>
                    <a:pPr algn="l">
                      <a:defRPr b="0" i="0" u="none">
                        <a:ea typeface="한컴 말랑말랑 Bold"/>
                        <a:cs typeface="한컴 말랑말랑 Bold"/>
                        <a:sym typeface="한컴 말랑말랑 Bold"/>
                      </a:defRPr>
                    </a:pPr>
                    <a:r>
                      <a:rPr b="0" i="0" u="none">
                        <a:ea typeface="한컴 말랑말랑 Bold"/>
                        <a:cs typeface="한컴 말랑말랑 Bold"/>
                        <a:sym typeface="한컴 말랑말랑 Bold"/>
                      </a:rPr>
                      <a:t>0.849</a:t>
                    </a:r>
                    <a:endParaRPr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 rot="0" vert="horz" wrap="none" lIns="0" tIns="0" rIns="0" bIns="0" anchor="ctr" anchorCtr="1"/>
                  <a:p>
                    <a:pPr algn="l">
                      <a:defRPr b="0" i="0" u="none">
                        <a:ea typeface="한컴 말랑말랑 Bold"/>
                        <a:cs typeface="한컴 말랑말랑 Bold"/>
                        <a:sym typeface="한컴 말랑말랑 Bold"/>
                      </a:defRPr>
                    </a:pPr>
                    <a:r>
                      <a:rPr b="0" i="0" u="none">
                        <a:ea typeface="한컴 말랑말랑 Bold"/>
                        <a:cs typeface="한컴 말랑말랑 Bold"/>
                        <a:sym typeface="한컴 말랑말랑 Bold"/>
                      </a:rPr>
                      <a:t>0.870</a:t>
                    </a:r>
                    <a:endParaRPr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tx>
                <c:rich>
                  <a:bodyPr rot="0" vert="horz" wrap="none" lIns="0" tIns="0" rIns="0" bIns="0" anchor="ctr" anchorCtr="1"/>
                  <a:p>
                    <a:pPr algn="l">
                      <a:defRPr b="0" i="0" u="none"/>
                    </a:pPr>
                    <a:r>
                      <a:rPr b="0" i="0" u="none"/>
                      <a:t>0.875
</a:t>
                    </a:r>
                    <a:endParaRPr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197" b="0" i="0" u="none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한컴 말랑말랑 Bold"/>
                    <a:cs typeface="한컴 말랑말랑 Bold"/>
                    <a:sym typeface="한컴 말랑말랑 Bold"/>
                  </a:defRPr>
                </a:pPr>
                <a:endParaRPr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제거X</c:v>
                </c:pt>
                <c:pt idx="1">
                  <c:v>LVH</c:v>
                </c:pt>
                <c:pt idx="2">
                  <c:v>TA</c:v>
                </c:pt>
                <c:pt idx="3">
                  <c:v>Normal</c:v>
                </c:pt>
                <c:pt idx="4">
                  <c:v>ST</c:v>
                </c:pt>
                <c:pt idx="5">
                  <c:v>BP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0.84967999999999999</c:v>
                </c:pt>
                <c:pt idx="1">
                  <c:v>0.87</c:v>
                </c:pt>
                <c:pt idx="2">
                  <c:v>0.874</c:v>
                </c:pt>
                <c:pt idx="3">
                  <c:v>0.872</c:v>
                </c:pt>
                <c:pt idx="4">
                  <c:v>0.871</c:v>
                </c:pt>
                <c:pt idx="5">
                  <c:v>0.872</c:v>
                </c:pt>
              </c:numCache>
            </c:numRef>
          </c:val>
          <c:smooth val="0"/>
        </c:ser>
        <c:dLbls>
          <c:delete val="0"/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marker val="1"/>
        <c:smooth val="0"/>
        <c:axId val="192546912"/>
        <c:axId val="192544000"/>
      </c:lineChart>
      <c:catAx>
        <c:axId val="192546912"/>
        <c:scaling>
          <c:orientation val="minMax"/>
        </c:scaling>
        <c:axPos val="b"/>
        <c:crossAx val="192544000"/>
        <c:delete val="0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한컴 말랑말랑 Bold"/>
                <a:cs typeface="한컴 말랑말랑 Bold"/>
                <a:sym typeface="한컴 말랑말랑 Bold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92544000"/>
        <c:scaling>
          <c:orientation val="minMax"/>
        </c:scaling>
        <c:axPos val="l"/>
        <c:crossAx val="192546912"/>
        <c:delete val="0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1197" b="0" i="0" u="none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1197" b="0" i="0" u="none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한컴 말랑말랑 Bold"/>
              <a:cs typeface="한컴 말랑말랑 Bold"/>
              <a:sym typeface="한컴 말랑말랑 Bold"/>
            </a:defRPr>
          </a:pPr>
          <a:endParaRPr/>
        </a:p>
      </c:txPr>
    </c:legend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FDDC5B7-903F-4520-9707-B994684CB3B2}" type="datetime1">
              <a:rPr lang="ko-KR" altLang="en-US"/>
              <a:pPr lvl="0">
                <a:defRPr/>
              </a:pPr>
              <a:t>2023-01-18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77B86E-5FCA-4473-9721-19DDBC3D40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880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76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800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537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94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2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3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63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943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bd6c00e73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bd6c00e73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253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468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829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43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395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237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257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173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712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423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049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137679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385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453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17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310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480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573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624144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1766573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5633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164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84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77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67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09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826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99f2f57a71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485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2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" name="Google Shape;53;p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4168150" y="1570250"/>
            <a:ext cx="3869400" cy="14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4168150" y="3135550"/>
            <a:ext cx="3869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69" name="Google Shape;1369;p30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1" name="Google Shape;1371;p3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3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3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3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3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3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3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3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3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3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3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3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3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3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3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3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3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3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9" name="Google Shape;1389;p3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3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1" name="Google Shape;1391;p3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3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3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3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3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3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3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3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3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3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3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3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3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3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3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3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3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3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3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3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1" name="Google Shape;1411;p30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2" name="Google Shape;1412;p3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13" name="Google Shape;141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416" name="Google Shape;1416;p31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8" name="Google Shape;1418;p3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9" name="Google Shape;1419;p3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0" name="Google Shape;1420;p3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1" name="Google Shape;1421;p3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2" name="Google Shape;1422;p3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3" name="Google Shape;1423;p3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3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5" name="Google Shape;1425;p3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6" name="Google Shape;1426;p3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7" name="Google Shape;1427;p3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8" name="Google Shape;1428;p3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9" name="Google Shape;1429;p3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0" name="Google Shape;1430;p3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1" name="Google Shape;1431;p3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2" name="Google Shape;1432;p3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3" name="Google Shape;1433;p3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" name="Google Shape;1434;p3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5" name="Google Shape;1435;p3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6" name="Google Shape;1436;p3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7" name="Google Shape;1437;p3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8" name="Google Shape;1438;p3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9" name="Google Shape;1439;p3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0" name="Google Shape;1440;p3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1" name="Google Shape;1441;p3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2" name="Google Shape;1442;p3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3" name="Google Shape;1443;p3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4" name="Google Shape;1444;p3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5" name="Google Shape;1445;p3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3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3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8" name="Google Shape;1448;p3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9" name="Google Shape;1449;p3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3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3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3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3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3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3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3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3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8" name="Google Shape;1458;p31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9" name="Google Shape;1459;p3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60" name="Google Shape;146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86900" y="-20012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8" name="Google Shape;58;p3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" name="Google Shape;60;p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100;p3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" name="Google Shape;101;p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2035725" y="2932075"/>
            <a:ext cx="3949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7" name="Google Shape;107;p4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09;p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9" name="Google Shape;149;p4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" name="Google Shape;150;p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1" name="Google Shape;15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"/>
          <p:cNvSpPr txBox="1">
            <a:spLocks noGrp="1"/>
          </p:cNvSpPr>
          <p:nvPr>
            <p:ph type="body" idx="1"/>
          </p:nvPr>
        </p:nvSpPr>
        <p:spPr>
          <a:xfrm>
            <a:off x="720000" y="118717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49" name="Google Shape;349;p9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1" name="Google Shape;351;p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1" name="Google Shape;391;p9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2" name="Google Shape;392;p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3" name="Google Shape;393;p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94" name="Google Shape;394;p9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6" name="Google Shape;396;p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397;p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398;p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399;p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400;p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9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" name="Google Shape;437;p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8" name="Google Shape;4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2517275" y="2209925"/>
            <a:ext cx="41094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subTitle" idx="1"/>
          </p:nvPr>
        </p:nvSpPr>
        <p:spPr>
          <a:xfrm>
            <a:off x="2517375" y="3023600"/>
            <a:ext cx="4109400" cy="11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45" name="Google Shape;445;p11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7" name="Google Shape;447;p1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1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1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1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1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1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1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1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6" name="Google Shape;486;p1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7" name="Google Shape;487;p11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8" name="Google Shape;488;p1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9" name="Google Shape;489;p11"/>
          <p:cNvSpPr txBox="1">
            <a:spLocks noGrp="1"/>
          </p:cNvSpPr>
          <p:nvPr>
            <p:ph type="title" hasCustomPrompt="1"/>
          </p:nvPr>
        </p:nvSpPr>
        <p:spPr>
          <a:xfrm>
            <a:off x="3164375" y="1672931"/>
            <a:ext cx="2815500" cy="12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11"/>
          <p:cNvSpPr txBox="1">
            <a:spLocks noGrp="1"/>
          </p:cNvSpPr>
          <p:nvPr>
            <p:ph type="subTitle" idx="1"/>
          </p:nvPr>
        </p:nvSpPr>
        <p:spPr>
          <a:xfrm>
            <a:off x="2677175" y="3096006"/>
            <a:ext cx="37899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94" name="Google Shape;494;p13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6" name="Google Shape;496;p1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1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1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" name="Google Shape;499;p1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1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1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1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6" name="Google Shape;536;p13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7" name="Google Shape;537;p1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8" name="Google Shape;538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/>
          </p:nvPr>
        </p:nvSpPr>
        <p:spPr>
          <a:xfrm>
            <a:off x="732750" y="1745400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"/>
          </p:nvPr>
        </p:nvSpPr>
        <p:spPr>
          <a:xfrm>
            <a:off x="732750" y="23319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3"/>
          </p:nvPr>
        </p:nvSpPr>
        <p:spPr>
          <a:xfrm>
            <a:off x="4806437" y="1745400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4"/>
          </p:nvPr>
        </p:nvSpPr>
        <p:spPr>
          <a:xfrm>
            <a:off x="4806438" y="23319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title" idx="5" hasCustomPrompt="1"/>
          </p:nvPr>
        </p:nvSpPr>
        <p:spPr>
          <a:xfrm>
            <a:off x="3295800" y="2027325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6" hasCustomPrompt="1"/>
          </p:nvPr>
        </p:nvSpPr>
        <p:spPr>
          <a:xfrm>
            <a:off x="7363238" y="2027325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7"/>
          </p:nvPr>
        </p:nvSpPr>
        <p:spPr>
          <a:xfrm>
            <a:off x="732750" y="3315425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8"/>
          </p:nvPr>
        </p:nvSpPr>
        <p:spPr>
          <a:xfrm>
            <a:off x="732750" y="3901938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9"/>
          </p:nvPr>
        </p:nvSpPr>
        <p:spPr>
          <a:xfrm>
            <a:off x="4806437" y="3315425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3"/>
          </p:nvPr>
        </p:nvSpPr>
        <p:spPr>
          <a:xfrm>
            <a:off x="4806438" y="3901938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title" idx="14" hasCustomPrompt="1"/>
          </p:nvPr>
        </p:nvSpPr>
        <p:spPr>
          <a:xfrm>
            <a:off x="3295800" y="3597350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5" hasCustomPrompt="1"/>
          </p:nvPr>
        </p:nvSpPr>
        <p:spPr>
          <a:xfrm>
            <a:off x="7363238" y="3597350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  <a:effectLst/>
      </p:bgPr>
    </p:bg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2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275" name="Google Shape;1275;p28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7" name="Google Shape;1277;p2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2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2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2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2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2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2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2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2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2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2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7" name="Google Shape;1317;p28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18" name="Google Shape;1318;p2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19" name="Google Shape;13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06149" y="-631225"/>
            <a:ext cx="8931902" cy="6989349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2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22" name="Google Shape;1322;p29"/>
            <p:cNvSpPr/>
            <p:nvPr/>
          </p:nvSpPr>
          <p:spPr>
            <a:xfrm>
              <a:off x="5453" y="4593775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5453" y="3660393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4" name="Google Shape;1324;p2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2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2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2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2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2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2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2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2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2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2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2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2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2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2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9" name="Google Shape;1339;p2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2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2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2" name="Google Shape;1342;p2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2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2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6" name="Google Shape;1346;p2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7" name="Google Shape;1347;p2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8" name="Google Shape;1348;p2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9" name="Google Shape;1349;p2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0" name="Google Shape;1350;p2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2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2" name="Google Shape;1352;p2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3" name="Google Shape;1353;p2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2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2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2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9" name="Google Shape;1359;p2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0" name="Google Shape;1360;p2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2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4" name="Google Shape;1364;p29"/>
            <p:cNvSpPr/>
            <p:nvPr/>
          </p:nvSpPr>
          <p:spPr>
            <a:xfrm>
              <a:off x="5453" y="4904976"/>
              <a:ext cx="9133171" cy="111"/>
            </a:xfrm>
            <a:custGeom>
              <a:avLst/>
              <a:gdLst/>
              <a:ahLst/>
              <a:cxnLst/>
              <a:rect l="l" t="t" r="r" b="b"/>
              <a:pathLst>
                <a:path w="80163" h="1" fill="none" extrusionOk="0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87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5" name="Google Shape;1365;p2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66" name="Google Shape;136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sz="3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7" r:id="rId5"/>
    <p:sldLayoutId id="2147483658" r:id="rId6"/>
    <p:sldLayoutId id="2147483659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chart" Target="../charts/char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Relationship Id="rId4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Relationship Id="rId3" Type="http://schemas.openxmlformats.org/officeDocument/2006/relationships/hyperlink" Target="https://www.kaggle.com/code/gkitchen/heart-disease-prediction-with-xgboost/notebook" TargetMode="External"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35"/>
          <p:cNvPicPr preferRelativeResize="0"/>
          <p:nvPr/>
        </p:nvPicPr>
        <p:blipFill rotWithShape="1">
          <a:blip r:embed="rId3">
            <a:alphaModFix/>
          </a:blip>
          <a:srcRect l="-1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1472" name="Google Shape;1472;p35"/>
          <p:cNvSpPr txBox="1">
            <a:spLocks noGrp="1"/>
          </p:cNvSpPr>
          <p:nvPr>
            <p:ph type="subTitle" idx="1"/>
          </p:nvPr>
        </p:nvSpPr>
        <p:spPr>
          <a:xfrm>
            <a:off x="4168150" y="3135549"/>
            <a:ext cx="3869400" cy="639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Prediction of Heart Disease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XAI</a:t>
            </a:r>
            <a:endParaRPr dirty="0"/>
          </a:p>
        </p:txBody>
      </p:sp>
      <p:pic>
        <p:nvPicPr>
          <p:cNvPr id="1473" name="Google Shape;14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775" y="1289763"/>
            <a:ext cx="2077199" cy="256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4" name="Google Shape;1474;p35"/>
          <p:cNvCxnSpPr/>
          <p:nvPr/>
        </p:nvCxnSpPr>
        <p:spPr>
          <a:xfrm>
            <a:off x="4168150" y="3019425"/>
            <a:ext cx="2267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5" name="Google Shape;1475;p35"/>
          <p:cNvSpPr txBox="1">
            <a:spLocks noGrp="1"/>
          </p:cNvSpPr>
          <p:nvPr>
            <p:ph type="ctrTitle"/>
          </p:nvPr>
        </p:nvSpPr>
        <p:spPr>
          <a:xfrm>
            <a:off x="4168150" y="1570250"/>
            <a:ext cx="3869400" cy="14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XAI</a:t>
            </a:r>
            <a:r>
              <a:rPr lang="ko-KR" altLang="en-US" sz="45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</a:t>
            </a:r>
            <a:r>
              <a:rPr lang="ko-KR" altLang="en-US" sz="4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이용한</a:t>
            </a:r>
            <a:br>
              <a:rPr lang="en-US" altLang="ko-KR" sz="4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ko-KR" altLang="en-US" sz="4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심장질환 예측</a:t>
            </a:r>
            <a:endParaRPr sz="4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2067;p56"/>
          <p:cNvGrpSpPr/>
          <p:nvPr/>
        </p:nvGrpSpPr>
        <p:grpSpPr>
          <a:xfrm rot="0">
            <a:off x="559491" y="107559"/>
            <a:ext cx="1922452" cy="513497"/>
            <a:chOff x="2584650" y="2110950"/>
            <a:chExt cx="3990932" cy="921600"/>
          </a:xfrm>
        </p:grpSpPr>
        <p:sp>
          <p:nvSpPr>
            <p:cNvPr id="1497" name="Google Shape;2068;p56"/>
            <p:cNvSpPr/>
            <p:nvPr/>
          </p:nvSpPr>
          <p:spPr>
            <a:xfrm>
              <a:off x="2584650" y="2110950"/>
              <a:ext cx="3974701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498" name="Google Shape;2069;p56"/>
            <p:cNvSpPr/>
            <p:nvPr/>
          </p:nvSpPr>
          <p:spPr>
            <a:xfrm>
              <a:off x="2600881" y="2110950"/>
              <a:ext cx="3974701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>
                  <a:solidFill>
                    <a:srgbClr val="055d99"/>
                  </a:solidFill>
                  <a:latin typeface="한컴 말랑말랑 Bold"/>
                  <a:ea typeface="한컴 말랑말랑 Bold"/>
                </a:rPr>
                <a:t>교차 검증 과정</a:t>
              </a:r>
              <a:endParaRPr kumimoji="0" lang="ko-KR" altLang="en-US" sz="2000" b="1" i="0" u="none" strike="noStrike" kern="0" cap="none" spc="0" normalizeH="0" baseline="0">
                <a:solidFill>
                  <a:srgbClr val="055d99"/>
                </a:solidFill>
                <a:latin typeface="한컴 말랑말랑 Bold"/>
                <a:ea typeface="한컴 말랑말랑 Bold"/>
              </a:endParaRPr>
            </a:p>
          </p:txBody>
        </p:sp>
      </p:grpSp>
      <p:graphicFrame>
        <p:nvGraphicFramePr>
          <p:cNvPr id="1507" name="차트 1506"/>
          <p:cNvGraphicFramePr/>
          <p:nvPr/>
        </p:nvGraphicFramePr>
        <p:xfrm>
          <a:off x="765389" y="873829"/>
          <a:ext cx="7900126" cy="3115907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한컴 말랑말랑 Bold"/>
                <a:ea typeface="한컴 말랑말랑 Bold"/>
                <a:cs typeface="Aharoni"/>
              </a:rPr>
              <a:t>9</a:t>
            </a:r>
            <a:endParaRPr lang="ko-KR" altLang="en-US" sz="2000">
              <a:latin typeface="한컴 말랑말랑 Bold"/>
              <a:ea typeface="한컴 말랑말랑 Bold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172509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42" y="395177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27" name="Google Shape;1527;p39"/>
          <p:cNvGrpSpPr/>
          <p:nvPr/>
        </p:nvGrpSpPr>
        <p:grpSpPr>
          <a:xfrm>
            <a:off x="1996634" y="1755582"/>
            <a:ext cx="4068503" cy="1176515"/>
            <a:chOff x="2584650" y="2110950"/>
            <a:chExt cx="3974700" cy="921600"/>
          </a:xfrm>
        </p:grpSpPr>
        <p:sp>
          <p:nvSpPr>
            <p:cNvPr id="1528" name="Google Shape;1528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&amp; XAI</a:t>
            </a:r>
            <a:endParaRPr dirty="0"/>
          </a:p>
        </p:txBody>
      </p:sp>
      <p:sp>
        <p:nvSpPr>
          <p:cNvPr id="1531" name="Google Shape;1531;p39"/>
          <p:cNvSpPr txBox="1">
            <a:spLocks noGrp="1"/>
          </p:cNvSpPr>
          <p:nvPr>
            <p:ph type="subTitle" idx="1"/>
          </p:nvPr>
        </p:nvSpPr>
        <p:spPr>
          <a:xfrm>
            <a:off x="2035725" y="2932074"/>
            <a:ext cx="2039886" cy="1012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Xgboost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25450" indent="-285750">
              <a:buFontTx/>
              <a:buChar char="-"/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구조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25450" indent="-285750">
              <a:buFontTx/>
              <a:buChar char="-"/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1532" name="Google Shape;1532;p39"/>
          <p:cNvGrpSpPr/>
          <p:nvPr/>
        </p:nvGrpSpPr>
        <p:grpSpPr>
          <a:xfrm>
            <a:off x="6186172" y="1880225"/>
            <a:ext cx="1380692" cy="1380692"/>
            <a:chOff x="8593925" y="1928850"/>
            <a:chExt cx="1285800" cy="1285800"/>
          </a:xfrm>
        </p:grpSpPr>
        <p:sp>
          <p:nvSpPr>
            <p:cNvPr id="1533" name="Google Shape;1533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39"/>
          <p:cNvSpPr txBox="1">
            <a:spLocks noGrp="1"/>
          </p:cNvSpPr>
          <p:nvPr>
            <p:ph type="title" idx="2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6C660-5C25-B851-7422-B2789E943E5A}"/>
              </a:ext>
            </a:extLst>
          </p:cNvPr>
          <p:cNvSpPr txBox="1"/>
          <p:nvPr/>
        </p:nvSpPr>
        <p:spPr>
          <a:xfrm>
            <a:off x="7875210" y="413822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10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EE181C15-10B6-8B35-4C4A-028C3B95F57B}"/>
              </a:ext>
            </a:extLst>
          </p:cNvPr>
          <p:cNvSpPr txBox="1">
            <a:spLocks/>
          </p:cNvSpPr>
          <p:nvPr/>
        </p:nvSpPr>
        <p:spPr>
          <a:xfrm>
            <a:off x="3873234" y="2932074"/>
            <a:ext cx="2039886" cy="101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XAI</a:t>
            </a:r>
          </a:p>
          <a:p>
            <a:pPr marL="139700" indent="0"/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SHAP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25450" indent="-285750">
              <a:buFontTx/>
              <a:buChar char="-"/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8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36"/>
          <p:cNvCxnSpPr>
            <a:cxnSpLocks/>
          </p:cNvCxnSpPr>
          <p:nvPr/>
        </p:nvCxnSpPr>
        <p:spPr>
          <a:xfrm>
            <a:off x="815350" y="894475"/>
            <a:ext cx="1600802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36"/>
          <p:cNvSpPr txBox="1">
            <a:spLocks noGrp="1"/>
          </p:cNvSpPr>
          <p:nvPr>
            <p:ph type="title"/>
          </p:nvPr>
        </p:nvSpPr>
        <p:spPr>
          <a:xfrm>
            <a:off x="720000" y="265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latin typeface="한컴 말랑말랑 Regular"/>
                <a:ea typeface="한컴 말랑말랑 Regular"/>
              </a:rPr>
              <a:t>Xgboost</a:t>
            </a:r>
            <a:r>
              <a:rPr lang="en-US" altLang="ko-KR" b="1" dirty="0">
                <a:latin typeface="한컴 말랑말랑 Regular"/>
                <a:ea typeface="한컴 말랑말랑 Regular"/>
              </a:rPr>
              <a:t>(</a:t>
            </a:r>
            <a:r>
              <a:rPr lang="en-US" altLang="ko-KR" b="1" dirty="0" err="1">
                <a:latin typeface="한컴 말랑말랑 Regular"/>
                <a:ea typeface="한컴 말랑말랑 Regular"/>
              </a:rPr>
              <a:t>e</a:t>
            </a:r>
            <a:r>
              <a:rPr lang="en-US" altLang="ko-KR" b="1" dirty="0" err="1">
                <a:solidFill>
                  <a:srgbClr val="FF0000"/>
                </a:solidFill>
                <a:latin typeface="한컴 말랑말랑 Regular"/>
                <a:ea typeface="한컴 말랑말랑 Regular"/>
              </a:rPr>
              <a:t>X</a:t>
            </a:r>
            <a:r>
              <a:rPr lang="en-US" altLang="ko-KR" b="1" dirty="0" err="1">
                <a:latin typeface="한컴 말랑말랑 Regular"/>
                <a:ea typeface="한컴 말랑말랑 Regular"/>
              </a:rPr>
              <a:t>treme</a:t>
            </a:r>
            <a:r>
              <a:rPr lang="en-US" altLang="ko-KR" b="1" dirty="0">
                <a:latin typeface="한컴 말랑말랑 Regular"/>
                <a:ea typeface="한컴 말랑말랑 Regular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G</a:t>
            </a:r>
            <a:r>
              <a:rPr lang="en-US" altLang="ko-KR" b="1" dirty="0">
                <a:latin typeface="한컴 말랑말랑 Regular"/>
                <a:ea typeface="한컴 말랑말랑 Regular"/>
              </a:rPr>
              <a:t>radient </a:t>
            </a:r>
            <a:r>
              <a:rPr lang="en-US" altLang="ko-KR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Boost</a:t>
            </a:r>
            <a:r>
              <a:rPr lang="en-US" altLang="ko-KR" b="1" dirty="0">
                <a:latin typeface="한컴 말랑말랑 Regular"/>
                <a:ea typeface="한컴 말랑말랑 Regular"/>
              </a:rPr>
              <a:t>)</a:t>
            </a:r>
            <a:endParaRPr dirty="0"/>
          </a:p>
        </p:txBody>
      </p:sp>
      <p:grpSp>
        <p:nvGrpSpPr>
          <p:cNvPr id="53" name="Google Shape;1811;p49">
            <a:extLst>
              <a:ext uri="{FF2B5EF4-FFF2-40B4-BE49-F238E27FC236}">
                <a16:creationId xmlns:a16="http://schemas.microsoft.com/office/drawing/2014/main" id="{C29BB7F4-9E98-0CF0-CB31-B5C27516C743}"/>
              </a:ext>
            </a:extLst>
          </p:cNvPr>
          <p:cNvGrpSpPr/>
          <p:nvPr/>
        </p:nvGrpSpPr>
        <p:grpSpPr>
          <a:xfrm>
            <a:off x="784402" y="1030236"/>
            <a:ext cx="2267100" cy="1884246"/>
            <a:chOff x="891775" y="1403875"/>
            <a:chExt cx="2267100" cy="1364700"/>
          </a:xfrm>
          <a:solidFill>
            <a:srgbClr val="5F7D95">
              <a:alpha val="29800"/>
            </a:srgbClr>
          </a:solidFill>
        </p:grpSpPr>
        <p:sp>
          <p:nvSpPr>
            <p:cNvPr id="54" name="Google Shape;1812;p49">
              <a:extLst>
                <a:ext uri="{FF2B5EF4-FFF2-40B4-BE49-F238E27FC236}">
                  <a16:creationId xmlns:a16="http://schemas.microsoft.com/office/drawing/2014/main" id="{63C46E66-49A9-7C99-971A-6650FB01B1E5}"/>
                </a:ext>
              </a:extLst>
            </p:cNvPr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5F7D95">
                <a:alpha val="298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55" name="Google Shape;1813;p49">
              <a:extLst>
                <a:ext uri="{FF2B5EF4-FFF2-40B4-BE49-F238E27FC236}">
                  <a16:creationId xmlns:a16="http://schemas.microsoft.com/office/drawing/2014/main" id="{C10E60DE-2C7D-3D4E-B2B9-CF0FD23C99A9}"/>
                </a:ext>
              </a:extLst>
            </p:cNvPr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5F7D95">
                <a:alpha val="2980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56" name="Google Shape;1797;p49">
            <a:extLst>
              <a:ext uri="{FF2B5EF4-FFF2-40B4-BE49-F238E27FC236}">
                <a16:creationId xmlns:a16="http://schemas.microsoft.com/office/drawing/2014/main" id="{78C5A699-DDB7-AD5A-2070-4E3B72E00139}"/>
              </a:ext>
            </a:extLst>
          </p:cNvPr>
          <p:cNvGrpSpPr/>
          <p:nvPr/>
        </p:nvGrpSpPr>
        <p:grpSpPr>
          <a:xfrm>
            <a:off x="4112839" y="3561862"/>
            <a:ext cx="918318" cy="918318"/>
            <a:chOff x="8593925" y="1928850"/>
            <a:chExt cx="1285800" cy="1285800"/>
          </a:xfrm>
        </p:grpSpPr>
        <p:sp>
          <p:nvSpPr>
            <p:cNvPr id="57" name="Google Shape;1798;p49">
              <a:extLst>
                <a:ext uri="{FF2B5EF4-FFF2-40B4-BE49-F238E27FC236}">
                  <a16:creationId xmlns:a16="http://schemas.microsoft.com/office/drawing/2014/main" id="{7A88E042-31C2-C5B3-DA0E-46D83D2C1C54}"/>
                </a:ext>
              </a:extLst>
            </p:cNvPr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58" name="Google Shape;1799;p49">
              <a:extLst>
                <a:ext uri="{FF2B5EF4-FFF2-40B4-BE49-F238E27FC236}">
                  <a16:creationId xmlns:a16="http://schemas.microsoft.com/office/drawing/2014/main" id="{4FDCEA43-1D9A-E2BE-37CF-DB33AA8E6510}"/>
                </a:ext>
              </a:extLst>
            </p:cNvPr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10"/>
                    <a:alpha val="43260"/>
                  </a:srgbClr>
                </a:gs>
                <a:gs pos="100000">
                  <a:srgbClr val="C8EEFF">
                    <a:alpha val="59610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59" name="Google Shape;1800;p49">
            <a:extLst>
              <a:ext uri="{FF2B5EF4-FFF2-40B4-BE49-F238E27FC236}">
                <a16:creationId xmlns:a16="http://schemas.microsoft.com/office/drawing/2014/main" id="{A1EF8A38-0468-3942-5E1B-F8B0C832F2E2}"/>
              </a:ext>
            </a:extLst>
          </p:cNvPr>
          <p:cNvGrpSpPr/>
          <p:nvPr/>
        </p:nvGrpSpPr>
        <p:grpSpPr>
          <a:xfrm>
            <a:off x="6659464" y="3561862"/>
            <a:ext cx="918318" cy="918318"/>
            <a:chOff x="8593925" y="1928850"/>
            <a:chExt cx="1285800" cy="1285800"/>
          </a:xfrm>
        </p:grpSpPr>
        <p:sp>
          <p:nvSpPr>
            <p:cNvPr id="60" name="Google Shape;1801;p49">
              <a:extLst>
                <a:ext uri="{FF2B5EF4-FFF2-40B4-BE49-F238E27FC236}">
                  <a16:creationId xmlns:a16="http://schemas.microsoft.com/office/drawing/2014/main" id="{8DA7D6E3-C079-9172-5E0F-B9AACAD9D30B}"/>
                </a:ext>
              </a:extLst>
            </p:cNvPr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61" name="Google Shape;1802;p49">
              <a:extLst>
                <a:ext uri="{FF2B5EF4-FFF2-40B4-BE49-F238E27FC236}">
                  <a16:creationId xmlns:a16="http://schemas.microsoft.com/office/drawing/2014/main" id="{FA4285AA-5E6F-B480-BBB9-5E8D65673250}"/>
                </a:ext>
              </a:extLst>
            </p:cNvPr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10"/>
                    <a:alpha val="43260"/>
                  </a:srgbClr>
                </a:gs>
                <a:gs pos="100000">
                  <a:srgbClr val="C8EEFF">
                    <a:alpha val="59610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62" name="Google Shape;1803;p49">
            <a:extLst>
              <a:ext uri="{FF2B5EF4-FFF2-40B4-BE49-F238E27FC236}">
                <a16:creationId xmlns:a16="http://schemas.microsoft.com/office/drawing/2014/main" id="{DE356710-BDE2-82C2-5139-774EEC81E739}"/>
              </a:ext>
            </a:extLst>
          </p:cNvPr>
          <p:cNvGrpSpPr/>
          <p:nvPr/>
        </p:nvGrpSpPr>
        <p:grpSpPr>
          <a:xfrm>
            <a:off x="5985275" y="1874848"/>
            <a:ext cx="2267100" cy="1364700"/>
            <a:chOff x="5985275" y="1403875"/>
            <a:chExt cx="2267100" cy="1364700"/>
          </a:xfrm>
        </p:grpSpPr>
        <p:sp>
          <p:nvSpPr>
            <p:cNvPr id="63" name="Google Shape;1804;p49">
              <a:extLst>
                <a:ext uri="{FF2B5EF4-FFF2-40B4-BE49-F238E27FC236}">
                  <a16:creationId xmlns:a16="http://schemas.microsoft.com/office/drawing/2014/main" id="{462654F2-D220-4CA1-1395-18551AD36034}"/>
                </a:ext>
              </a:extLst>
            </p:cNvPr>
            <p:cNvSpPr/>
            <p:nvPr/>
          </p:nvSpPr>
          <p:spPr>
            <a:xfrm>
              <a:off x="59852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72" name="Google Shape;1805;p49">
              <a:extLst>
                <a:ext uri="{FF2B5EF4-FFF2-40B4-BE49-F238E27FC236}">
                  <a16:creationId xmlns:a16="http://schemas.microsoft.com/office/drawing/2014/main" id="{FA864D17-CCD7-CA2B-78F3-7E8C3F6D6FB5}"/>
                </a:ext>
              </a:extLst>
            </p:cNvPr>
            <p:cNvSpPr/>
            <p:nvPr/>
          </p:nvSpPr>
          <p:spPr>
            <a:xfrm>
              <a:off x="59852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3370"/>
                  </a:srgbClr>
                </a:gs>
                <a:gs pos="74000">
                  <a:srgbClr val="FFFFFF">
                    <a:alpha val="0"/>
                    <a:alpha val="53370"/>
                  </a:srgbClr>
                </a:gs>
                <a:gs pos="100000">
                  <a:srgbClr val="FFFFFF">
                    <a:alpha val="41180"/>
                    <a:alpha val="5337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1473" name="Google Shape;1807;p49">
            <a:extLst>
              <a:ext uri="{FF2B5EF4-FFF2-40B4-BE49-F238E27FC236}">
                <a16:creationId xmlns:a16="http://schemas.microsoft.com/office/drawing/2014/main" id="{A26F13A6-10CF-2E2A-6838-AE3AF1504054}"/>
              </a:ext>
            </a:extLst>
          </p:cNvPr>
          <p:cNvGrpSpPr/>
          <p:nvPr/>
        </p:nvGrpSpPr>
        <p:grpSpPr>
          <a:xfrm>
            <a:off x="3438525" y="1874848"/>
            <a:ext cx="2267100" cy="1364700"/>
            <a:chOff x="3438525" y="1403875"/>
            <a:chExt cx="2267100" cy="1364700"/>
          </a:xfrm>
        </p:grpSpPr>
        <p:sp>
          <p:nvSpPr>
            <p:cNvPr id="1474" name="Google Shape;1808;p49">
              <a:extLst>
                <a:ext uri="{FF2B5EF4-FFF2-40B4-BE49-F238E27FC236}">
                  <a16:creationId xmlns:a16="http://schemas.microsoft.com/office/drawing/2014/main" id="{C033E4D4-45A9-2827-CE02-501E88CA84C5}"/>
                </a:ext>
              </a:extLst>
            </p:cNvPr>
            <p:cNvSpPr/>
            <p:nvPr/>
          </p:nvSpPr>
          <p:spPr>
            <a:xfrm>
              <a:off x="343852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75" name="Google Shape;1809;p49">
              <a:extLst>
                <a:ext uri="{FF2B5EF4-FFF2-40B4-BE49-F238E27FC236}">
                  <a16:creationId xmlns:a16="http://schemas.microsoft.com/office/drawing/2014/main" id="{56917C1F-C244-B9D8-B1D2-F30DEACEE43C}"/>
                </a:ext>
              </a:extLst>
            </p:cNvPr>
            <p:cNvSpPr/>
            <p:nvPr/>
          </p:nvSpPr>
          <p:spPr>
            <a:xfrm>
              <a:off x="343852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3370"/>
                  </a:srgbClr>
                </a:gs>
                <a:gs pos="74000">
                  <a:srgbClr val="FFFFFF">
                    <a:alpha val="0"/>
                    <a:alpha val="53370"/>
                  </a:srgbClr>
                </a:gs>
                <a:gs pos="100000">
                  <a:srgbClr val="FFFFFF">
                    <a:alpha val="41180"/>
                    <a:alpha val="5337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76" name="Google Shape;1814;p49">
            <a:extLst>
              <a:ext uri="{FF2B5EF4-FFF2-40B4-BE49-F238E27FC236}">
                <a16:creationId xmlns:a16="http://schemas.microsoft.com/office/drawing/2014/main" id="{6701D2B7-629B-0510-F84A-EDC0D0A7FAAF}"/>
              </a:ext>
            </a:extLst>
          </p:cNvPr>
          <p:cNvSpPr/>
          <p:nvPr/>
        </p:nvSpPr>
        <p:spPr>
          <a:xfrm>
            <a:off x="992707" y="1123673"/>
            <a:ext cx="184020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10"/>
                  <a:alpha val="59460"/>
                </a:srgbClr>
              </a:gs>
              <a:gs pos="100000">
                <a:srgbClr val="C8EEFF">
                  <a:alpha val="59610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말랑말랑 Regular"/>
              <a:ea typeface="한컴 말랑말랑 Regular"/>
            </a:endParaRPr>
          </a:p>
        </p:txBody>
      </p:sp>
      <p:sp>
        <p:nvSpPr>
          <p:cNvPr id="1477" name="Google Shape;1816;p49">
            <a:extLst>
              <a:ext uri="{FF2B5EF4-FFF2-40B4-BE49-F238E27FC236}">
                <a16:creationId xmlns:a16="http://schemas.microsoft.com/office/drawing/2014/main" id="{32C9D58B-4339-4848-7B4A-C2FA95A24D0A}"/>
              </a:ext>
            </a:extLst>
          </p:cNvPr>
          <p:cNvSpPr txBox="1"/>
          <p:nvPr/>
        </p:nvSpPr>
        <p:spPr>
          <a:xfrm>
            <a:off x="6031150" y="1894150"/>
            <a:ext cx="2175300" cy="129117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▪ 회귀와 분류 문제를 모두 지원</a:t>
            </a:r>
            <a:r>
              <a:rPr lang="en-US" altLang="ko-KR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,</a:t>
            </a: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 뛰어난 예측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800">
              <a:solidFill>
                <a:schemeClr val="dk1"/>
              </a:solidFill>
              <a:latin typeface="한컴 말랑말랑 Regular"/>
              <a:ea typeface="한컴 말랑말랑 Regular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▪ </a:t>
            </a:r>
            <a:r>
              <a:rPr lang="ko-KR" altLang="en-US" sz="1500" b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과적합 방지</a:t>
            </a:r>
            <a:r>
              <a:rPr lang="ko-KR" altLang="en-US" sz="150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로 인한</a:t>
            </a:r>
            <a:r>
              <a:rPr lang="ko-KR" altLang="en-US" sz="1500" b="1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내구성</a:t>
            </a:r>
          </a:p>
        </p:txBody>
      </p:sp>
      <p:sp>
        <p:nvSpPr>
          <p:cNvPr id="1478" name="Google Shape;1817;p49">
            <a:extLst>
              <a:ext uri="{FF2B5EF4-FFF2-40B4-BE49-F238E27FC236}">
                <a16:creationId xmlns:a16="http://schemas.microsoft.com/office/drawing/2014/main" id="{1DA0946F-05CA-4D9E-18AC-B71F21BE4AC1}"/>
              </a:ext>
            </a:extLst>
          </p:cNvPr>
          <p:cNvSpPr txBox="1"/>
          <p:nvPr/>
        </p:nvSpPr>
        <p:spPr>
          <a:xfrm>
            <a:off x="1059256" y="1201473"/>
            <a:ext cx="1707000" cy="41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>
                <a:solidFill>
                  <a:srgbClr val="055D99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Library</a:t>
            </a:r>
          </a:p>
        </p:txBody>
      </p:sp>
      <p:sp>
        <p:nvSpPr>
          <p:cNvPr id="1479" name="Google Shape;1818;p49">
            <a:extLst>
              <a:ext uri="{FF2B5EF4-FFF2-40B4-BE49-F238E27FC236}">
                <a16:creationId xmlns:a16="http://schemas.microsoft.com/office/drawing/2014/main" id="{8EBEC246-488C-3619-AD95-C94E1BE549A8}"/>
              </a:ext>
            </a:extLst>
          </p:cNvPr>
          <p:cNvSpPr txBox="1"/>
          <p:nvPr/>
        </p:nvSpPr>
        <p:spPr>
          <a:xfrm>
            <a:off x="825131" y="1696373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그레디언트 부스팅 알고리즘의 효율적이고 효과적인 구현을 제공하는 </a:t>
            </a:r>
            <a:r>
              <a:rPr lang="ko-KR" altLang="en-US" sz="1500" b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오픈 소스 소프트웨어 라이브러리</a:t>
            </a:r>
          </a:p>
        </p:txBody>
      </p:sp>
      <p:sp>
        <p:nvSpPr>
          <p:cNvPr id="1480" name="Google Shape;1820;p49">
            <a:extLst>
              <a:ext uri="{FF2B5EF4-FFF2-40B4-BE49-F238E27FC236}">
                <a16:creationId xmlns:a16="http://schemas.microsoft.com/office/drawing/2014/main" id="{6E17E16C-AAB4-88D8-DAEB-59B3B1A45795}"/>
              </a:ext>
            </a:extLst>
          </p:cNvPr>
          <p:cNvSpPr txBox="1"/>
          <p:nvPr/>
        </p:nvSpPr>
        <p:spPr>
          <a:xfrm>
            <a:off x="3484422" y="1887223"/>
            <a:ext cx="2175300" cy="13430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▪ 일반적인 </a:t>
            </a:r>
            <a:r>
              <a:rPr lang="ko-KR" altLang="en-US" sz="1500" b="1" dirty="0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희소 데이터</a:t>
            </a:r>
            <a:r>
              <a:rPr lang="ko-KR" altLang="en-US" sz="1500" dirty="0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를</a:t>
            </a:r>
            <a:endParaRPr lang="en-US" altLang="ko-KR" sz="1500" b="1" dirty="0">
              <a:solidFill>
                <a:srgbClr val="000000"/>
              </a:solidFill>
              <a:latin typeface="한컴 말랑말랑 Regular"/>
              <a:ea typeface="한컴 말랑말랑 Regular"/>
              <a:cs typeface="DM Sans"/>
              <a:sym typeface="DM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dirty="0">
                <a:latin typeface="한컴 말랑말랑 Regular"/>
                <a:ea typeface="한컴 말랑말랑 Regular"/>
                <a:cs typeface="DM Sans"/>
                <a:sym typeface="DM Sans"/>
              </a:rPr>
              <a:t>   </a:t>
            </a:r>
            <a:r>
              <a:rPr lang="ko-KR" altLang="en-US" sz="1500" b="1" dirty="0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처리</a:t>
            </a: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하는데 뛰어남 </a:t>
            </a:r>
            <a:endParaRPr lang="ko-KR" altLang="en-US" sz="800" dirty="0">
              <a:solidFill>
                <a:schemeClr val="dk1"/>
              </a:solidFill>
              <a:latin typeface="한컴 말랑말랑 Regular"/>
              <a:ea typeface="한컴 말랑말랑 Regular"/>
              <a:cs typeface="DM Sans"/>
              <a:sym typeface="DM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▪ </a:t>
            </a:r>
            <a:r>
              <a:rPr lang="ko-KR" altLang="en-US" sz="1500" b="1" dirty="0" err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결측값</a:t>
            </a:r>
            <a:r>
              <a:rPr lang="ko-KR" altLang="en-US" sz="1500" b="1" dirty="0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 처리</a:t>
            </a: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에도 효율적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▪ </a:t>
            </a:r>
            <a:r>
              <a:rPr lang="ko-KR" altLang="en-US" b="1" dirty="0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병렬학습</a:t>
            </a:r>
            <a:r>
              <a:rPr lang="ko-KR" altLang="en-US" b="1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지원</a:t>
            </a:r>
          </a:p>
        </p:txBody>
      </p:sp>
      <p:grpSp>
        <p:nvGrpSpPr>
          <p:cNvPr id="1483" name="Google Shape;1825;p49">
            <a:extLst>
              <a:ext uri="{FF2B5EF4-FFF2-40B4-BE49-F238E27FC236}">
                <a16:creationId xmlns:a16="http://schemas.microsoft.com/office/drawing/2014/main" id="{A916C0FA-F253-EC48-7D4A-416ED7F70C3C}"/>
              </a:ext>
            </a:extLst>
          </p:cNvPr>
          <p:cNvGrpSpPr/>
          <p:nvPr/>
        </p:nvGrpSpPr>
        <p:grpSpPr>
          <a:xfrm>
            <a:off x="3918678" y="1228065"/>
            <a:ext cx="1306881" cy="572682"/>
            <a:chOff x="2584650" y="2110950"/>
            <a:chExt cx="3974700" cy="921600"/>
          </a:xfrm>
        </p:grpSpPr>
        <p:sp>
          <p:nvSpPr>
            <p:cNvPr id="1484" name="Google Shape;1826;p49">
              <a:extLst>
                <a:ext uri="{FF2B5EF4-FFF2-40B4-BE49-F238E27FC236}">
                  <a16:creationId xmlns:a16="http://schemas.microsoft.com/office/drawing/2014/main" id="{E88A7236-0B93-DFD7-7FE0-C2BDB415ED4B}"/>
                </a:ext>
              </a:extLst>
            </p:cNvPr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85" name="Google Shape;1827;p49">
              <a:extLst>
                <a:ext uri="{FF2B5EF4-FFF2-40B4-BE49-F238E27FC236}">
                  <a16:creationId xmlns:a16="http://schemas.microsoft.com/office/drawing/2014/main" id="{A6C0E359-C021-56BD-E319-E2E11A62002F}"/>
                </a:ext>
              </a:extLst>
            </p:cNvPr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10"/>
                    <a:alpha val="59460"/>
                  </a:srgbClr>
                </a:gs>
                <a:gs pos="100000">
                  <a:srgbClr val="C8EEFF">
                    <a:alpha val="59610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86" name="Google Shape;1828;p49">
            <a:extLst>
              <a:ext uri="{FF2B5EF4-FFF2-40B4-BE49-F238E27FC236}">
                <a16:creationId xmlns:a16="http://schemas.microsoft.com/office/drawing/2014/main" id="{C2EB1A71-544D-BF28-B6CE-7B20FEBF281B}"/>
              </a:ext>
            </a:extLst>
          </p:cNvPr>
          <p:cNvSpPr txBox="1"/>
          <p:nvPr/>
        </p:nvSpPr>
        <p:spPr>
          <a:xfrm>
            <a:off x="3999863" y="1293548"/>
            <a:ext cx="1144500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dirty="0">
                <a:solidFill>
                  <a:srgbClr val="055D99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성능</a:t>
            </a:r>
          </a:p>
        </p:txBody>
      </p:sp>
      <p:grpSp>
        <p:nvGrpSpPr>
          <p:cNvPr id="1487" name="Google Shape;1829;p49">
            <a:extLst>
              <a:ext uri="{FF2B5EF4-FFF2-40B4-BE49-F238E27FC236}">
                <a16:creationId xmlns:a16="http://schemas.microsoft.com/office/drawing/2014/main" id="{488C9FFE-EEB3-E4C7-ABA5-B374E1A85A2C}"/>
              </a:ext>
            </a:extLst>
          </p:cNvPr>
          <p:cNvGrpSpPr/>
          <p:nvPr/>
        </p:nvGrpSpPr>
        <p:grpSpPr>
          <a:xfrm>
            <a:off x="6588665" y="1228065"/>
            <a:ext cx="1306881" cy="572682"/>
            <a:chOff x="2584650" y="2110950"/>
            <a:chExt cx="3974700" cy="921600"/>
          </a:xfrm>
        </p:grpSpPr>
        <p:sp>
          <p:nvSpPr>
            <p:cNvPr id="1488" name="Google Shape;1830;p49">
              <a:extLst>
                <a:ext uri="{FF2B5EF4-FFF2-40B4-BE49-F238E27FC236}">
                  <a16:creationId xmlns:a16="http://schemas.microsoft.com/office/drawing/2014/main" id="{419EBD8B-F62E-8191-FD8E-262F416E3DA2}"/>
                </a:ext>
              </a:extLst>
            </p:cNvPr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89" name="Google Shape;1831;p49">
              <a:extLst>
                <a:ext uri="{FF2B5EF4-FFF2-40B4-BE49-F238E27FC236}">
                  <a16:creationId xmlns:a16="http://schemas.microsoft.com/office/drawing/2014/main" id="{A1FA1BA5-144A-0080-5F07-FFD11A768DA0}"/>
                </a:ext>
              </a:extLst>
            </p:cNvPr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10"/>
                    <a:alpha val="59460"/>
                  </a:srgbClr>
                </a:gs>
                <a:gs pos="100000">
                  <a:srgbClr val="C8EEFF">
                    <a:alpha val="59610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0" name="Google Shape;1832;p49">
            <a:extLst>
              <a:ext uri="{FF2B5EF4-FFF2-40B4-BE49-F238E27FC236}">
                <a16:creationId xmlns:a16="http://schemas.microsoft.com/office/drawing/2014/main" id="{53C04164-CCFC-63E0-E4FB-9F1CF3C506C1}"/>
              </a:ext>
            </a:extLst>
          </p:cNvPr>
          <p:cNvSpPr txBox="1"/>
          <p:nvPr/>
        </p:nvSpPr>
        <p:spPr>
          <a:xfrm>
            <a:off x="6669851" y="1293548"/>
            <a:ext cx="1144500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>
                <a:solidFill>
                  <a:srgbClr val="055D99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효율성</a:t>
            </a:r>
          </a:p>
        </p:txBody>
      </p:sp>
      <p:cxnSp>
        <p:nvCxnSpPr>
          <p:cNvPr id="1491" name="Google Shape;1834;p49">
            <a:extLst>
              <a:ext uri="{FF2B5EF4-FFF2-40B4-BE49-F238E27FC236}">
                <a16:creationId xmlns:a16="http://schemas.microsoft.com/office/drawing/2014/main" id="{57A5BD4C-A3E5-983F-5A32-17BDB8E6862F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5031157" y="4021021"/>
            <a:ext cx="1628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92" name="Google Shape;1836;p49">
            <a:extLst>
              <a:ext uri="{FF2B5EF4-FFF2-40B4-BE49-F238E27FC236}">
                <a16:creationId xmlns:a16="http://schemas.microsoft.com/office/drawing/2014/main" id="{3FE80EC5-FBAC-DB83-D142-D3943BD2D583}"/>
              </a:ext>
            </a:extLst>
          </p:cNvPr>
          <p:cNvCxnSpPr>
            <a:cxnSpLocks/>
            <a:stCxn id="58" idx="0"/>
            <a:endCxn id="1475" idx="1"/>
          </p:cNvCxnSpPr>
          <p:nvPr/>
        </p:nvCxnSpPr>
        <p:spPr>
          <a:xfrm rot="5400000" flipH="1" flipV="1">
            <a:off x="4410879" y="3400666"/>
            <a:ext cx="322314" cy="77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93" name="Google Shape;1837;p49">
            <a:extLst>
              <a:ext uri="{FF2B5EF4-FFF2-40B4-BE49-F238E27FC236}">
                <a16:creationId xmlns:a16="http://schemas.microsoft.com/office/drawing/2014/main" id="{DC1EB4C2-9D11-ADC0-2F77-A8299A4CC8D9}"/>
              </a:ext>
            </a:extLst>
          </p:cNvPr>
          <p:cNvCxnSpPr>
            <a:cxnSpLocks/>
            <a:stCxn id="61" idx="0"/>
            <a:endCxn id="1472" idx="1"/>
          </p:cNvCxnSpPr>
          <p:nvPr/>
        </p:nvCxnSpPr>
        <p:spPr>
          <a:xfrm rot="5400000" flipH="1" flipV="1">
            <a:off x="6957567" y="3400604"/>
            <a:ext cx="322314" cy="202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grpSp>
        <p:nvGrpSpPr>
          <p:cNvPr id="1494" name="Google Shape;1811;p49">
            <a:extLst>
              <a:ext uri="{FF2B5EF4-FFF2-40B4-BE49-F238E27FC236}">
                <a16:creationId xmlns:a16="http://schemas.microsoft.com/office/drawing/2014/main" id="{77FBE9D9-47E0-6290-D07E-AAB0F79FBAD9}"/>
              </a:ext>
            </a:extLst>
          </p:cNvPr>
          <p:cNvGrpSpPr/>
          <p:nvPr/>
        </p:nvGrpSpPr>
        <p:grpSpPr>
          <a:xfrm>
            <a:off x="779206" y="3046072"/>
            <a:ext cx="2267100" cy="1563859"/>
            <a:chOff x="891775" y="1403875"/>
            <a:chExt cx="2267100" cy="1364700"/>
          </a:xfrm>
          <a:solidFill>
            <a:srgbClr val="5F7D95">
              <a:alpha val="30000"/>
            </a:srgbClr>
          </a:solidFill>
        </p:grpSpPr>
        <p:sp>
          <p:nvSpPr>
            <p:cNvPr id="1495" name="Google Shape;1812;p49">
              <a:extLst>
                <a:ext uri="{FF2B5EF4-FFF2-40B4-BE49-F238E27FC236}">
                  <a16:creationId xmlns:a16="http://schemas.microsoft.com/office/drawing/2014/main" id="{8B6A19B2-E1C2-874C-A59E-2AED17328108}"/>
                </a:ext>
              </a:extLst>
            </p:cNvPr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grpFill/>
            <a:ln w="9525" cap="flat" cmpd="sng">
              <a:solidFill>
                <a:srgbClr val="FFFFFF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6" name="Google Shape;1813;p49">
              <a:extLst>
                <a:ext uri="{FF2B5EF4-FFF2-40B4-BE49-F238E27FC236}">
                  <a16:creationId xmlns:a16="http://schemas.microsoft.com/office/drawing/2014/main" id="{30FEF17F-1B28-3DA3-45E5-D3481BA9ED89}"/>
                </a:ext>
              </a:extLst>
            </p:cNvPr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name="adj1" fmla="val 16667"/>
                <a:gd name="adj2" fmla="val 0"/>
              </a:avLst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7" name="Google Shape;1814;p49">
            <a:extLst>
              <a:ext uri="{FF2B5EF4-FFF2-40B4-BE49-F238E27FC236}">
                <a16:creationId xmlns:a16="http://schemas.microsoft.com/office/drawing/2014/main" id="{83A71ADD-6C37-E0A8-6404-C29915A44258}"/>
              </a:ext>
            </a:extLst>
          </p:cNvPr>
          <p:cNvSpPr/>
          <p:nvPr/>
        </p:nvSpPr>
        <p:spPr>
          <a:xfrm>
            <a:off x="992707" y="3074566"/>
            <a:ext cx="1840200" cy="702586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10"/>
                  <a:alpha val="59460"/>
                </a:srgbClr>
              </a:gs>
              <a:gs pos="100000">
                <a:srgbClr val="C8EEFF">
                  <a:alpha val="59610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말랑말랑 Regular"/>
              <a:ea typeface="한컴 말랑말랑 Regular"/>
            </a:endParaRPr>
          </a:p>
        </p:txBody>
      </p:sp>
      <p:sp>
        <p:nvSpPr>
          <p:cNvPr id="1498" name="Google Shape;1817;p49">
            <a:extLst>
              <a:ext uri="{FF2B5EF4-FFF2-40B4-BE49-F238E27FC236}">
                <a16:creationId xmlns:a16="http://schemas.microsoft.com/office/drawing/2014/main" id="{0F0F9285-0E53-51C5-507E-604AE8AF3FAA}"/>
              </a:ext>
            </a:extLst>
          </p:cNvPr>
          <p:cNvSpPr txBox="1"/>
          <p:nvPr/>
        </p:nvSpPr>
        <p:spPr>
          <a:xfrm>
            <a:off x="1059256" y="3230298"/>
            <a:ext cx="1707000" cy="41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500">
                <a:solidFill>
                  <a:srgbClr val="055D99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Gradient Boost</a:t>
            </a:r>
          </a:p>
        </p:txBody>
      </p:sp>
      <p:sp>
        <p:nvSpPr>
          <p:cNvPr id="1499" name="Google Shape;1818;p49">
            <a:extLst>
              <a:ext uri="{FF2B5EF4-FFF2-40B4-BE49-F238E27FC236}">
                <a16:creationId xmlns:a16="http://schemas.microsoft.com/office/drawing/2014/main" id="{C1A21960-064C-5864-865F-7E0704DC302F}"/>
              </a:ext>
            </a:extLst>
          </p:cNvPr>
          <p:cNvSpPr txBox="1"/>
          <p:nvPr/>
        </p:nvSpPr>
        <p:spPr>
          <a:xfrm>
            <a:off x="825131" y="3725198"/>
            <a:ext cx="2175300" cy="84955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약한 모델의 </a:t>
            </a:r>
            <a:r>
              <a:rPr lang="ko-KR" altLang="en-US" sz="1500" b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예측을 결합</a:t>
            </a:r>
            <a:r>
              <a:rPr lang="ko-KR" altLang="en-US">
                <a:solidFill>
                  <a:schemeClr val="dk1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하여 전체 모델을 형성하는 </a:t>
            </a:r>
            <a:r>
              <a:rPr lang="ko-KR" altLang="en-US" sz="1500" b="1">
                <a:solidFill>
                  <a:srgbClr val="000000"/>
                </a:solidFill>
                <a:latin typeface="한컴 말랑말랑 Regular"/>
                <a:ea typeface="한컴 말랑말랑 Regular"/>
                <a:cs typeface="DM Sans"/>
                <a:sym typeface="DM Sans"/>
              </a:rPr>
              <a:t>앙상블 방식</a:t>
            </a:r>
          </a:p>
        </p:txBody>
      </p:sp>
      <p:sp>
        <p:nvSpPr>
          <p:cNvPr id="1500" name="Google Shape;8289;p80">
            <a:extLst>
              <a:ext uri="{FF2B5EF4-FFF2-40B4-BE49-F238E27FC236}">
                <a16:creationId xmlns:a16="http://schemas.microsoft.com/office/drawing/2014/main" id="{0F549E1B-6D37-EF73-EED9-1CE869ABC545}"/>
              </a:ext>
            </a:extLst>
          </p:cNvPr>
          <p:cNvSpPr/>
          <p:nvPr/>
        </p:nvSpPr>
        <p:spPr>
          <a:xfrm>
            <a:off x="6937223" y="3892420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말랑말랑 Regular"/>
              <a:ea typeface="한컴 말랑말랑 Regular"/>
            </a:endParaRPr>
          </a:p>
        </p:txBody>
      </p:sp>
      <p:grpSp>
        <p:nvGrpSpPr>
          <p:cNvPr id="1501" name="Google Shape;8422;p80">
            <a:extLst>
              <a:ext uri="{FF2B5EF4-FFF2-40B4-BE49-F238E27FC236}">
                <a16:creationId xmlns:a16="http://schemas.microsoft.com/office/drawing/2014/main" id="{A2CC3D5B-5EAE-D683-D337-B4D59A0684A5}"/>
              </a:ext>
            </a:extLst>
          </p:cNvPr>
          <p:cNvGrpSpPr/>
          <p:nvPr/>
        </p:nvGrpSpPr>
        <p:grpSpPr>
          <a:xfrm>
            <a:off x="4388818" y="3810565"/>
            <a:ext cx="366364" cy="367290"/>
            <a:chOff x="-61783352" y="3743950"/>
            <a:chExt cx="316650" cy="317450"/>
          </a:xfrm>
          <a:solidFill>
            <a:schemeClr val="lt1"/>
          </a:solidFill>
        </p:grpSpPr>
        <p:sp>
          <p:nvSpPr>
            <p:cNvPr id="1502" name="Google Shape;8423;p80">
              <a:extLst>
                <a:ext uri="{FF2B5EF4-FFF2-40B4-BE49-F238E27FC236}">
                  <a16:creationId xmlns:a16="http://schemas.microsoft.com/office/drawing/2014/main" id="{CC6B36A5-F535-9C95-9D5D-144066C2C37D}"/>
                </a:ext>
              </a:extLst>
            </p:cNvPr>
            <p:cNvSpPr/>
            <p:nvPr/>
          </p:nvSpPr>
          <p:spPr>
            <a:xfrm>
              <a:off x="-61783352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03" name="Google Shape;8424;p80">
              <a:extLst>
                <a:ext uri="{FF2B5EF4-FFF2-40B4-BE49-F238E27FC236}">
                  <a16:creationId xmlns:a16="http://schemas.microsoft.com/office/drawing/2014/main" id="{C82DE471-464E-280A-0C91-F76F325EF95D}"/>
                </a:ext>
              </a:extLst>
            </p:cNvPr>
            <p:cNvSpPr/>
            <p:nvPr/>
          </p:nvSpPr>
          <p:spPr>
            <a:xfrm>
              <a:off x="-61739224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1504" name="Google Shape;7952;p79">
            <a:extLst>
              <a:ext uri="{FF2B5EF4-FFF2-40B4-BE49-F238E27FC236}">
                <a16:creationId xmlns:a16="http://schemas.microsoft.com/office/drawing/2014/main" id="{FD1967FB-14F3-202C-753F-C954335D9020}"/>
              </a:ext>
            </a:extLst>
          </p:cNvPr>
          <p:cNvGrpSpPr/>
          <p:nvPr/>
        </p:nvGrpSpPr>
        <p:grpSpPr>
          <a:xfrm>
            <a:off x="969300" y="1127870"/>
            <a:ext cx="274332" cy="249831"/>
            <a:chOff x="-40378076" y="3267450"/>
            <a:chExt cx="317425" cy="289075"/>
          </a:xfrm>
        </p:grpSpPr>
        <p:sp>
          <p:nvSpPr>
            <p:cNvPr id="1505" name="Google Shape;7953;p79">
              <a:extLst>
                <a:ext uri="{FF2B5EF4-FFF2-40B4-BE49-F238E27FC236}">
                  <a16:creationId xmlns:a16="http://schemas.microsoft.com/office/drawing/2014/main" id="{06664214-5FFE-CD4D-1D8B-449CD4323C17}"/>
                </a:ext>
              </a:extLst>
            </p:cNvPr>
            <p:cNvSpPr/>
            <p:nvPr/>
          </p:nvSpPr>
          <p:spPr>
            <a:xfrm>
              <a:off x="-40218976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06" name="Google Shape;7954;p79">
              <a:extLst>
                <a:ext uri="{FF2B5EF4-FFF2-40B4-BE49-F238E27FC236}">
                  <a16:creationId xmlns:a16="http://schemas.microsoft.com/office/drawing/2014/main" id="{9F8C1CBD-D73A-8D17-203B-66EAD24288C5}"/>
                </a:ext>
              </a:extLst>
            </p:cNvPr>
            <p:cNvSpPr/>
            <p:nvPr/>
          </p:nvSpPr>
          <p:spPr>
            <a:xfrm>
              <a:off x="-40316648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07" name="Google Shape;7955;p79">
              <a:extLst>
                <a:ext uri="{FF2B5EF4-FFF2-40B4-BE49-F238E27FC236}">
                  <a16:creationId xmlns:a16="http://schemas.microsoft.com/office/drawing/2014/main" id="{41F28CB5-B3B3-A4F5-C115-0596B7871B25}"/>
                </a:ext>
              </a:extLst>
            </p:cNvPr>
            <p:cNvSpPr/>
            <p:nvPr/>
          </p:nvSpPr>
          <p:spPr>
            <a:xfrm>
              <a:off x="-40209524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08" name="Google Shape;7956;p79">
              <a:extLst>
                <a:ext uri="{FF2B5EF4-FFF2-40B4-BE49-F238E27FC236}">
                  <a16:creationId xmlns:a16="http://schemas.microsoft.com/office/drawing/2014/main" id="{67464B0D-6FDB-AD7A-2258-3598C5DF1ACF}"/>
                </a:ext>
              </a:extLst>
            </p:cNvPr>
            <p:cNvSpPr/>
            <p:nvPr/>
          </p:nvSpPr>
          <p:spPr>
            <a:xfrm>
              <a:off x="-40378076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1509" name="Google Shape;8282;p80">
            <a:extLst>
              <a:ext uri="{FF2B5EF4-FFF2-40B4-BE49-F238E27FC236}">
                <a16:creationId xmlns:a16="http://schemas.microsoft.com/office/drawing/2014/main" id="{5F36E380-9F7E-788E-364D-4BF4BB18231E}"/>
              </a:ext>
            </a:extLst>
          </p:cNvPr>
          <p:cNvGrpSpPr/>
          <p:nvPr/>
        </p:nvGrpSpPr>
        <p:grpSpPr>
          <a:xfrm>
            <a:off x="856113" y="3099428"/>
            <a:ext cx="367261" cy="364686"/>
            <a:chOff x="-64781024" y="3361050"/>
            <a:chExt cx="317425" cy="315200"/>
          </a:xfrm>
        </p:grpSpPr>
        <p:sp>
          <p:nvSpPr>
            <p:cNvPr id="1510" name="Google Shape;8283;p80">
              <a:extLst>
                <a:ext uri="{FF2B5EF4-FFF2-40B4-BE49-F238E27FC236}">
                  <a16:creationId xmlns:a16="http://schemas.microsoft.com/office/drawing/2014/main" id="{2D3289B4-7A20-AFCD-FABC-0737626AAD6C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11" name="Google Shape;8284;p80">
              <a:extLst>
                <a:ext uri="{FF2B5EF4-FFF2-40B4-BE49-F238E27FC236}">
                  <a16:creationId xmlns:a16="http://schemas.microsoft.com/office/drawing/2014/main" id="{66CF13CF-ADB2-62F9-08B7-5BA57F7C3F43}"/>
                </a:ext>
              </a:extLst>
            </p:cNvPr>
            <p:cNvSpPr/>
            <p:nvPr/>
          </p:nvSpPr>
          <p:spPr>
            <a:xfrm>
              <a:off x="-64568376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12" name="Google Shape;8285;p80">
              <a:extLst>
                <a:ext uri="{FF2B5EF4-FFF2-40B4-BE49-F238E27FC236}">
                  <a16:creationId xmlns:a16="http://schemas.microsoft.com/office/drawing/2014/main" id="{26E71678-62C2-9EEE-281F-2AAF69BBF82A}"/>
                </a:ext>
              </a:extLst>
            </p:cNvPr>
            <p:cNvSpPr/>
            <p:nvPr/>
          </p:nvSpPr>
          <p:spPr>
            <a:xfrm>
              <a:off x="-64645576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13" name="Google Shape;8286;p80">
              <a:extLst>
                <a:ext uri="{FF2B5EF4-FFF2-40B4-BE49-F238E27FC236}">
                  <a16:creationId xmlns:a16="http://schemas.microsoft.com/office/drawing/2014/main" id="{FD5B04B0-C918-725A-93BB-6287EF889F2D}"/>
                </a:ext>
              </a:extLst>
            </p:cNvPr>
            <p:cNvSpPr/>
            <p:nvPr/>
          </p:nvSpPr>
          <p:spPr>
            <a:xfrm>
              <a:off x="-64781024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CE6A33-42D2-2D38-14D1-EE8544E17A6E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11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369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36"/>
          <p:cNvCxnSpPr>
            <a:cxnSpLocks/>
          </p:cNvCxnSpPr>
          <p:nvPr/>
        </p:nvCxnSpPr>
        <p:spPr>
          <a:xfrm>
            <a:off x="815350" y="1168125"/>
            <a:ext cx="14673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한컴 말랑말랑 Regular"/>
                <a:ea typeface="한컴 말랑말랑 Regular"/>
              </a:rPr>
              <a:t>모델 구조</a:t>
            </a:r>
            <a:endParaRPr dirty="0"/>
          </a:p>
        </p:txBody>
      </p:sp>
      <p:grpSp>
        <p:nvGrpSpPr>
          <p:cNvPr id="3" name="Google Shape;6110;p74">
            <a:extLst>
              <a:ext uri="{FF2B5EF4-FFF2-40B4-BE49-F238E27FC236}">
                <a16:creationId xmlns:a16="http://schemas.microsoft.com/office/drawing/2014/main" id="{5EB7BAB0-1E01-3498-3D2B-D9BFFEDFD217}"/>
              </a:ext>
            </a:extLst>
          </p:cNvPr>
          <p:cNvGrpSpPr/>
          <p:nvPr/>
        </p:nvGrpSpPr>
        <p:grpSpPr>
          <a:xfrm>
            <a:off x="2063779" y="1625605"/>
            <a:ext cx="5425551" cy="2678434"/>
            <a:chOff x="2183288" y="3555572"/>
            <a:chExt cx="1136241" cy="835873"/>
          </a:xfrm>
        </p:grpSpPr>
        <p:sp>
          <p:nvSpPr>
            <p:cNvPr id="4" name="Google Shape;6111;p74">
              <a:extLst>
                <a:ext uri="{FF2B5EF4-FFF2-40B4-BE49-F238E27FC236}">
                  <a16:creationId xmlns:a16="http://schemas.microsoft.com/office/drawing/2014/main" id="{0AD44ABE-C152-4934-E59B-632AECFDC53C}"/>
                </a:ext>
              </a:extLst>
            </p:cNvPr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6112;p74">
              <a:extLst>
                <a:ext uri="{FF2B5EF4-FFF2-40B4-BE49-F238E27FC236}">
                  <a16:creationId xmlns:a16="http://schemas.microsoft.com/office/drawing/2014/main" id="{63FF7FC5-B7CB-06A0-2DFA-F4559B46C873}"/>
                </a:ext>
              </a:extLst>
            </p:cNvPr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19" name="Google Shape;6113;p74">
                <a:extLst>
                  <a:ext uri="{FF2B5EF4-FFF2-40B4-BE49-F238E27FC236}">
                    <a16:creationId xmlns:a16="http://schemas.microsoft.com/office/drawing/2014/main" id="{F4A20DA4-7BD7-CF56-EFAD-5AF4D2B0D9C3}"/>
                  </a:ext>
                </a:extLst>
              </p:cNvPr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114;p74">
                <a:extLst>
                  <a:ext uri="{FF2B5EF4-FFF2-40B4-BE49-F238E27FC236}">
                    <a16:creationId xmlns:a16="http://schemas.microsoft.com/office/drawing/2014/main" id="{027FC15B-D3B0-52F3-AAA0-DC5328EADDCC}"/>
                  </a:ext>
                </a:extLst>
              </p:cNvPr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15;p74">
                <a:extLst>
                  <a:ext uri="{FF2B5EF4-FFF2-40B4-BE49-F238E27FC236}">
                    <a16:creationId xmlns:a16="http://schemas.microsoft.com/office/drawing/2014/main" id="{4CA95671-0176-093B-9D49-4D7704A92178}"/>
                  </a:ext>
                </a:extLst>
              </p:cNvPr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116;p74">
                <a:extLst>
                  <a:ext uri="{FF2B5EF4-FFF2-40B4-BE49-F238E27FC236}">
                    <a16:creationId xmlns:a16="http://schemas.microsoft.com/office/drawing/2014/main" id="{2198F1C0-5736-0174-C067-4E5BB3526714}"/>
                  </a:ext>
                </a:extLst>
              </p:cNvPr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117;p74">
                <a:extLst>
                  <a:ext uri="{FF2B5EF4-FFF2-40B4-BE49-F238E27FC236}">
                    <a16:creationId xmlns:a16="http://schemas.microsoft.com/office/drawing/2014/main" id="{F97D9999-ECA9-B415-E405-8B2C9D84CCEE}"/>
                  </a:ext>
                </a:extLst>
              </p:cNvPr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118;p74">
                <a:extLst>
                  <a:ext uri="{FF2B5EF4-FFF2-40B4-BE49-F238E27FC236}">
                    <a16:creationId xmlns:a16="http://schemas.microsoft.com/office/drawing/2014/main" id="{3C9D946F-C4AB-AEC4-6B43-CC37D1D872ED}"/>
                  </a:ext>
                </a:extLst>
              </p:cNvPr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119;p74">
              <a:extLst>
                <a:ext uri="{FF2B5EF4-FFF2-40B4-BE49-F238E27FC236}">
                  <a16:creationId xmlns:a16="http://schemas.microsoft.com/office/drawing/2014/main" id="{8F580EDF-A7FB-F4BB-DA5F-CA3BF4E57BB2}"/>
                </a:ext>
              </a:extLst>
            </p:cNvPr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6120;p74">
              <a:extLst>
                <a:ext uri="{FF2B5EF4-FFF2-40B4-BE49-F238E27FC236}">
                  <a16:creationId xmlns:a16="http://schemas.microsoft.com/office/drawing/2014/main" id="{D57F152C-CC31-FC7F-E704-8AFFC11AB441}"/>
                </a:ext>
              </a:extLst>
            </p:cNvPr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8" name="Google Shape;6121;p74">
              <a:extLst>
                <a:ext uri="{FF2B5EF4-FFF2-40B4-BE49-F238E27FC236}">
                  <a16:creationId xmlns:a16="http://schemas.microsoft.com/office/drawing/2014/main" id="{5449AB0C-6570-409B-9449-28859820A7F3}"/>
                </a:ext>
              </a:extLst>
            </p:cNvPr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17" name="Google Shape;6122;p74">
                <a:extLst>
                  <a:ext uri="{FF2B5EF4-FFF2-40B4-BE49-F238E27FC236}">
                    <a16:creationId xmlns:a16="http://schemas.microsoft.com/office/drawing/2014/main" id="{34833B1C-EF9D-BC5A-F8B6-43ACE9150032}"/>
                  </a:ext>
                </a:extLst>
              </p:cNvPr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18" name="Google Shape;6123;p74">
                <a:extLst>
                  <a:ext uri="{FF2B5EF4-FFF2-40B4-BE49-F238E27FC236}">
                    <a16:creationId xmlns:a16="http://schemas.microsoft.com/office/drawing/2014/main" id="{A7AC268E-AFF0-3A9F-0BD2-2EB0266426B6}"/>
                  </a:ext>
                </a:extLst>
              </p:cNvPr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6124;p74">
              <a:extLst>
                <a:ext uri="{FF2B5EF4-FFF2-40B4-BE49-F238E27FC236}">
                  <a16:creationId xmlns:a16="http://schemas.microsoft.com/office/drawing/2014/main" id="{B04581A3-3B3F-81E5-9BBE-A930E54B3B94}"/>
                </a:ext>
              </a:extLst>
            </p:cNvPr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15" name="Google Shape;6125;p74">
                <a:extLst>
                  <a:ext uri="{FF2B5EF4-FFF2-40B4-BE49-F238E27FC236}">
                    <a16:creationId xmlns:a16="http://schemas.microsoft.com/office/drawing/2014/main" id="{8F900FB5-708E-E0CA-1C28-ADDCC1CF6529}"/>
                  </a:ext>
                </a:extLst>
              </p:cNvPr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16" name="Google Shape;6126;p74">
                <a:extLst>
                  <a:ext uri="{FF2B5EF4-FFF2-40B4-BE49-F238E27FC236}">
                    <a16:creationId xmlns:a16="http://schemas.microsoft.com/office/drawing/2014/main" id="{EB057A29-787F-D391-470E-ABD498881C61}"/>
                  </a:ext>
                </a:extLst>
              </p:cNvPr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6127;p74">
              <a:extLst>
                <a:ext uri="{FF2B5EF4-FFF2-40B4-BE49-F238E27FC236}">
                  <a16:creationId xmlns:a16="http://schemas.microsoft.com/office/drawing/2014/main" id="{348B0CAC-3035-AC43-0026-5B563549AC6E}"/>
                </a:ext>
              </a:extLst>
            </p:cNvPr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6128;p74">
              <a:extLst>
                <a:ext uri="{FF2B5EF4-FFF2-40B4-BE49-F238E27FC236}">
                  <a16:creationId xmlns:a16="http://schemas.microsoft.com/office/drawing/2014/main" id="{56E380F8-975A-4A7A-274F-ADD598699C45}"/>
                </a:ext>
              </a:extLst>
            </p:cNvPr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12" name="Google Shape;6129;p74">
              <a:extLst>
                <a:ext uri="{FF2B5EF4-FFF2-40B4-BE49-F238E27FC236}">
                  <a16:creationId xmlns:a16="http://schemas.microsoft.com/office/drawing/2014/main" id="{AE871F8D-A577-E797-01D2-894B9A9DF262}"/>
                </a:ext>
              </a:extLst>
            </p:cNvPr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13" name="Google Shape;6130;p74">
                <a:extLst>
                  <a:ext uri="{FF2B5EF4-FFF2-40B4-BE49-F238E27FC236}">
                    <a16:creationId xmlns:a16="http://schemas.microsoft.com/office/drawing/2014/main" id="{B481595B-2017-D6DB-7CEC-351002E06B75}"/>
                  </a:ext>
                </a:extLst>
              </p:cNvPr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" name="Google Shape;6131;p74">
                <a:extLst>
                  <a:ext uri="{FF2B5EF4-FFF2-40B4-BE49-F238E27FC236}">
                    <a16:creationId xmlns:a16="http://schemas.microsoft.com/office/drawing/2014/main" id="{FC238621-C016-7643-E32F-B7E388B31821}"/>
                  </a:ext>
                </a:extLst>
              </p:cNvPr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sp>
        <p:nvSpPr>
          <p:cNvPr id="41" name="Google Shape;1828;p49">
            <a:extLst>
              <a:ext uri="{FF2B5EF4-FFF2-40B4-BE49-F238E27FC236}">
                <a16:creationId xmlns:a16="http://schemas.microsoft.com/office/drawing/2014/main" id="{4271DC67-02C7-D2CF-BC2E-0473257EDF00}"/>
              </a:ext>
            </a:extLst>
          </p:cNvPr>
          <p:cNvSpPr txBox="1"/>
          <p:nvPr/>
        </p:nvSpPr>
        <p:spPr>
          <a:xfrm>
            <a:off x="1132087" y="1659818"/>
            <a:ext cx="1283883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Database</a:t>
            </a:r>
            <a:endParaRPr lang="ko-KR" altLang="en-US" dirty="0">
              <a:solidFill>
                <a:schemeClr val="tx1"/>
              </a:solidFill>
              <a:latin typeface="한컴 말랑말랑 Bold"/>
              <a:ea typeface="한컴 말랑말랑 Bold"/>
              <a:cs typeface="Viga"/>
              <a:sym typeface="Viga"/>
            </a:endParaRPr>
          </a:p>
        </p:txBody>
      </p:sp>
      <p:sp>
        <p:nvSpPr>
          <p:cNvPr id="42" name="Google Shape;1828;p49">
            <a:extLst>
              <a:ext uri="{FF2B5EF4-FFF2-40B4-BE49-F238E27FC236}">
                <a16:creationId xmlns:a16="http://schemas.microsoft.com/office/drawing/2014/main" id="{09D1238E-C0AA-631E-DF3E-3D951E14DF98}"/>
              </a:ext>
            </a:extLst>
          </p:cNvPr>
          <p:cNvSpPr txBox="1"/>
          <p:nvPr/>
        </p:nvSpPr>
        <p:spPr>
          <a:xfrm>
            <a:off x="4802942" y="1221486"/>
            <a:ext cx="1283883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전처리</a:t>
            </a:r>
            <a:endParaRPr lang="ko-KR" altLang="en-US" dirty="0">
              <a:solidFill>
                <a:schemeClr val="tx1"/>
              </a:solidFill>
              <a:latin typeface="한컴 말랑말랑 Bold"/>
              <a:ea typeface="한컴 말랑말랑 Bold"/>
              <a:cs typeface="Viga"/>
              <a:sym typeface="Viga"/>
            </a:endParaRPr>
          </a:p>
        </p:txBody>
      </p:sp>
      <p:sp>
        <p:nvSpPr>
          <p:cNvPr id="43" name="Google Shape;1828;p49">
            <a:extLst>
              <a:ext uri="{FF2B5EF4-FFF2-40B4-BE49-F238E27FC236}">
                <a16:creationId xmlns:a16="http://schemas.microsoft.com/office/drawing/2014/main" id="{D7050632-FEFD-32EB-CFEA-509042729836}"/>
              </a:ext>
            </a:extLst>
          </p:cNvPr>
          <p:cNvSpPr txBox="1"/>
          <p:nvPr/>
        </p:nvSpPr>
        <p:spPr>
          <a:xfrm>
            <a:off x="5786348" y="2231576"/>
            <a:ext cx="1283883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특징추출</a:t>
            </a:r>
          </a:p>
        </p:txBody>
      </p:sp>
      <p:sp>
        <p:nvSpPr>
          <p:cNvPr id="44" name="Google Shape;1828;p49">
            <a:extLst>
              <a:ext uri="{FF2B5EF4-FFF2-40B4-BE49-F238E27FC236}">
                <a16:creationId xmlns:a16="http://schemas.microsoft.com/office/drawing/2014/main" id="{4E85E044-CF85-686A-1C01-14E5F2D7B2DE}"/>
              </a:ext>
            </a:extLst>
          </p:cNvPr>
          <p:cNvSpPr txBox="1"/>
          <p:nvPr/>
        </p:nvSpPr>
        <p:spPr>
          <a:xfrm>
            <a:off x="2756789" y="2350950"/>
            <a:ext cx="1283883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SMOTE</a:t>
            </a:r>
            <a:endParaRPr lang="ko-KR" altLang="en-US" dirty="0">
              <a:solidFill>
                <a:schemeClr val="tx1"/>
              </a:solidFill>
              <a:latin typeface="한컴 말랑말랑 Bold"/>
              <a:ea typeface="한컴 말랑말랑 Bold"/>
              <a:cs typeface="Viga"/>
              <a:sym typeface="Viga"/>
            </a:endParaRPr>
          </a:p>
        </p:txBody>
      </p:sp>
      <p:sp>
        <p:nvSpPr>
          <p:cNvPr id="45" name="Google Shape;1828;p49">
            <a:extLst>
              <a:ext uri="{FF2B5EF4-FFF2-40B4-BE49-F238E27FC236}">
                <a16:creationId xmlns:a16="http://schemas.microsoft.com/office/drawing/2014/main" id="{254D73CB-6A74-3A70-668E-3B244865F0B5}"/>
              </a:ext>
            </a:extLst>
          </p:cNvPr>
          <p:cNvSpPr txBox="1"/>
          <p:nvPr/>
        </p:nvSpPr>
        <p:spPr>
          <a:xfrm>
            <a:off x="2698493" y="3384265"/>
            <a:ext cx="1399374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XGBclassifier</a:t>
            </a:r>
            <a:endParaRPr lang="en-US" altLang="ko-KR" dirty="0">
              <a:solidFill>
                <a:schemeClr val="tx1"/>
              </a:solidFill>
              <a:latin typeface="한컴 말랑말랑 Bold"/>
              <a:ea typeface="한컴 말랑말랑 Bold"/>
              <a:cs typeface="Viga"/>
              <a:sym typeface="Viga"/>
            </a:endParaRPr>
          </a:p>
        </p:txBody>
      </p:sp>
      <p:sp>
        <p:nvSpPr>
          <p:cNvPr id="48" name="Google Shape;1828;p49">
            <a:extLst>
              <a:ext uri="{FF2B5EF4-FFF2-40B4-BE49-F238E27FC236}">
                <a16:creationId xmlns:a16="http://schemas.microsoft.com/office/drawing/2014/main" id="{01169998-1110-15FE-F1C3-F0E7B369AEFA}"/>
              </a:ext>
            </a:extLst>
          </p:cNvPr>
          <p:cNvSpPr txBox="1"/>
          <p:nvPr/>
        </p:nvSpPr>
        <p:spPr>
          <a:xfrm>
            <a:off x="5160010" y="3483806"/>
            <a:ext cx="1399374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output</a:t>
            </a:r>
          </a:p>
        </p:txBody>
      </p:sp>
      <p:sp>
        <p:nvSpPr>
          <p:cNvPr id="50" name="Google Shape;1828;p49">
            <a:extLst>
              <a:ext uri="{FF2B5EF4-FFF2-40B4-BE49-F238E27FC236}">
                <a16:creationId xmlns:a16="http://schemas.microsoft.com/office/drawing/2014/main" id="{8ECA2B76-D783-0410-120A-6EC2D576EF63}"/>
              </a:ext>
            </a:extLst>
          </p:cNvPr>
          <p:cNvSpPr txBox="1"/>
          <p:nvPr/>
        </p:nvSpPr>
        <p:spPr>
          <a:xfrm>
            <a:off x="6868218" y="3966392"/>
            <a:ext cx="1399374" cy="44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>
                <a:solidFill>
                  <a:schemeClr val="tx1"/>
                </a:solidFill>
                <a:latin typeface="한컴 말랑말랑 Bold"/>
                <a:ea typeface="한컴 말랑말랑 Bold"/>
                <a:cs typeface="Viga"/>
                <a:sym typeface="Viga"/>
              </a:rPr>
              <a:t>XAI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BA25-BA6F-AD60-FC99-8B3E69AB7DBA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12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90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36"/>
          <p:cNvCxnSpPr>
            <a:cxnSpLocks/>
          </p:cNvCxnSpPr>
          <p:nvPr/>
        </p:nvCxnSpPr>
        <p:spPr>
          <a:xfrm>
            <a:off x="815350" y="1168125"/>
            <a:ext cx="14673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한컴 말랑말랑 Regular"/>
                <a:ea typeface="한컴 말랑말랑 Regular"/>
              </a:rPr>
              <a:t>모델 코드</a:t>
            </a:r>
            <a:endParaRPr dirty="0"/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FA50CA71-93F4-E006-7221-EC37455C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45052"/>
            <a:ext cx="6120130" cy="2860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5823409E-F4A1-15CA-2067-BC395CCC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88" y="2574540"/>
            <a:ext cx="3756660" cy="2095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3CD86-2582-AFDA-C101-D9B01EDDE189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13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2662273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36"/>
          <p:cNvCxnSpPr>
            <a:cxnSpLocks/>
          </p:cNvCxnSpPr>
          <p:nvPr/>
        </p:nvCxnSpPr>
        <p:spPr>
          <a:xfrm>
            <a:off x="514906" y="932995"/>
            <a:ext cx="1705781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36"/>
          <p:cNvSpPr txBox="1">
            <a:spLocks noGrp="1"/>
          </p:cNvSpPr>
          <p:nvPr>
            <p:ph type="title"/>
          </p:nvPr>
        </p:nvSpPr>
        <p:spPr>
          <a:xfrm>
            <a:off x="419556" y="3042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한컴 말랑말랑 Regular"/>
                <a:ea typeface="한컴 말랑말랑 Regular"/>
              </a:rPr>
              <a:t>오버샘플링</a:t>
            </a:r>
            <a:endParaRPr dirty="0"/>
          </a:p>
        </p:txBody>
      </p:sp>
      <p:sp>
        <p:nvSpPr>
          <p:cNvPr id="7" name="가로 글상자 1498">
            <a:extLst>
              <a:ext uri="{FF2B5EF4-FFF2-40B4-BE49-F238E27FC236}">
                <a16:creationId xmlns:a16="http://schemas.microsoft.com/office/drawing/2014/main" id="{59CA993D-4AFF-FB15-4C05-CB36E3FC1E6F}"/>
              </a:ext>
            </a:extLst>
          </p:cNvPr>
          <p:cNvSpPr txBox="1"/>
          <p:nvPr/>
        </p:nvSpPr>
        <p:spPr>
          <a:xfrm>
            <a:off x="616241" y="1097823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훈련데이터 수</a:t>
            </a:r>
          </a:p>
        </p:txBody>
      </p:sp>
      <p:sp>
        <p:nvSpPr>
          <p:cNvPr id="9" name="가로 글상자 1498">
            <a:extLst>
              <a:ext uri="{FF2B5EF4-FFF2-40B4-BE49-F238E27FC236}">
                <a16:creationId xmlns:a16="http://schemas.microsoft.com/office/drawing/2014/main" id="{42FAA997-BE5F-2C6A-F691-BE231310CECD}"/>
              </a:ext>
            </a:extLst>
          </p:cNvPr>
          <p:cNvSpPr txBox="1"/>
          <p:nvPr/>
        </p:nvSpPr>
        <p:spPr>
          <a:xfrm>
            <a:off x="2957105" y="1542528"/>
            <a:ext cx="18745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약 </a:t>
            </a:r>
            <a:r>
              <a:rPr lang="en-US" altLang="ko-KR" sz="1500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70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개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 차이</a:t>
            </a:r>
          </a:p>
        </p:txBody>
      </p:sp>
      <p:sp>
        <p:nvSpPr>
          <p:cNvPr id="10" name="Google Shape;3069;p72">
            <a:extLst>
              <a:ext uri="{FF2B5EF4-FFF2-40B4-BE49-F238E27FC236}">
                <a16:creationId xmlns:a16="http://schemas.microsoft.com/office/drawing/2014/main" id="{13A1B3CA-096C-A9B9-EABA-625253C94D96}"/>
              </a:ext>
            </a:extLst>
          </p:cNvPr>
          <p:cNvSpPr/>
          <p:nvPr/>
        </p:nvSpPr>
        <p:spPr>
          <a:xfrm rot="5400000" flipV="1">
            <a:off x="1168083" y="2582746"/>
            <a:ext cx="825571" cy="426146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가로 글상자 1498">
            <a:extLst>
              <a:ext uri="{FF2B5EF4-FFF2-40B4-BE49-F238E27FC236}">
                <a16:creationId xmlns:a16="http://schemas.microsoft.com/office/drawing/2014/main" id="{DFB7F416-4FAD-FBE7-E039-A341470ADD7C}"/>
              </a:ext>
            </a:extLst>
          </p:cNvPr>
          <p:cNvSpPr txBox="1"/>
          <p:nvPr/>
        </p:nvSpPr>
        <p:spPr>
          <a:xfrm>
            <a:off x="1859636" y="2571750"/>
            <a:ext cx="18745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500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SMOTE</a:t>
            </a:r>
            <a:r>
              <a:rPr lang="en-US" altLang="ko-KR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적용</a:t>
            </a:r>
            <a:endParaRPr kumimoji="0" lang="ko-KR" altLang="en-US" sz="1500" b="1" i="0" u="none" strike="noStrike" kern="0" cap="none" spc="0" normalizeH="0" baseline="0" dirty="0">
              <a:solidFill>
                <a:schemeClr val="tx1"/>
              </a:solidFill>
              <a:latin typeface="한컴 말랑말랑 Regular"/>
              <a:ea typeface="한컴 말랑말랑 Regular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68AC2CE-5028-B4D9-C1E6-762479461A12}"/>
              </a:ext>
            </a:extLst>
          </p:cNvPr>
          <p:cNvGrpSpPr/>
          <p:nvPr/>
        </p:nvGrpSpPr>
        <p:grpSpPr>
          <a:xfrm>
            <a:off x="720000" y="1530635"/>
            <a:ext cx="2328926" cy="521309"/>
            <a:chOff x="720000" y="1530635"/>
            <a:chExt cx="2328926" cy="521309"/>
          </a:xfrm>
        </p:grpSpPr>
        <p:pic>
          <p:nvPicPr>
            <p:cNvPr id="6" name="Picture 22">
              <a:extLst>
                <a:ext uri="{FF2B5EF4-FFF2-40B4-BE49-F238E27FC236}">
                  <a16:creationId xmlns:a16="http://schemas.microsoft.com/office/drawing/2014/main" id="{00370F33-F91B-65D7-CD62-D73938964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842" t="35478" r="6216" b="39716"/>
            <a:stretch>
              <a:fillRect/>
            </a:stretch>
          </p:blipFill>
          <p:spPr>
            <a:xfrm>
              <a:off x="720000" y="1530635"/>
              <a:ext cx="2182241" cy="360553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Picture 26">
              <a:extLst>
                <a:ext uri="{FF2B5EF4-FFF2-40B4-BE49-F238E27FC236}">
                  <a16:creationId xmlns:a16="http://schemas.microsoft.com/office/drawing/2014/main" id="{0EB780DB-B08F-B0FC-96B3-C1CF49C0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842" t="1666" r="1985" b="85984"/>
            <a:stretch>
              <a:fillRect/>
            </a:stretch>
          </p:blipFill>
          <p:spPr>
            <a:xfrm>
              <a:off x="720000" y="1872493"/>
              <a:ext cx="2328926" cy="179451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59D74-FB51-0957-4FDE-024166BE897C}"/>
              </a:ext>
            </a:extLst>
          </p:cNvPr>
          <p:cNvGrpSpPr/>
          <p:nvPr/>
        </p:nvGrpSpPr>
        <p:grpSpPr>
          <a:xfrm>
            <a:off x="720000" y="3539340"/>
            <a:ext cx="3324860" cy="524719"/>
            <a:chOff x="720000" y="3702625"/>
            <a:chExt cx="3324860" cy="524719"/>
          </a:xfrm>
        </p:grpSpPr>
        <p:pic>
          <p:nvPicPr>
            <p:cNvPr id="4" name="Picture 18">
              <a:extLst>
                <a:ext uri="{FF2B5EF4-FFF2-40B4-BE49-F238E27FC236}">
                  <a16:creationId xmlns:a16="http://schemas.microsoft.com/office/drawing/2014/main" id="{1F0A1F9F-AEAA-B7CF-32D0-319D1C546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732" t="69485" r="5710" b="6427"/>
            <a:stretch>
              <a:fillRect/>
            </a:stretch>
          </p:blipFill>
          <p:spPr>
            <a:xfrm>
              <a:off x="720000" y="3702625"/>
              <a:ext cx="3174365" cy="34505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5" name="Picture 30">
              <a:extLst>
                <a:ext uri="{FF2B5EF4-FFF2-40B4-BE49-F238E27FC236}">
                  <a16:creationId xmlns:a16="http://schemas.microsoft.com/office/drawing/2014/main" id="{1DAFAF1F-A203-7D14-D59D-414467982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17" t="14494" r="1985" b="73741"/>
            <a:stretch>
              <a:fillRect/>
            </a:stretch>
          </p:blipFill>
          <p:spPr>
            <a:xfrm>
              <a:off x="720000" y="4056529"/>
              <a:ext cx="3324860" cy="17081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6" name="가로 글상자 1498">
            <a:extLst>
              <a:ext uri="{FF2B5EF4-FFF2-40B4-BE49-F238E27FC236}">
                <a16:creationId xmlns:a16="http://schemas.microsoft.com/office/drawing/2014/main" id="{39C41B1D-6224-10C6-1B60-451AA7219596}"/>
              </a:ext>
            </a:extLst>
          </p:cNvPr>
          <p:cNvSpPr txBox="1"/>
          <p:nvPr/>
        </p:nvSpPr>
        <p:spPr>
          <a:xfrm>
            <a:off x="3881303" y="3546167"/>
            <a:ext cx="18745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0</a:t>
            </a: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값 </a:t>
            </a:r>
            <a:r>
              <a:rPr lang="en-US" altLang="ko-KR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= 1</a:t>
            </a: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값</a:t>
            </a:r>
            <a:endParaRPr kumimoji="0" lang="ko-KR" altLang="en-US" sz="1500" b="1" i="0" u="none" strike="noStrike" kern="0" cap="none" spc="0" normalizeH="0" baseline="0" dirty="0">
              <a:solidFill>
                <a:schemeClr val="tx1"/>
              </a:solidFill>
              <a:latin typeface="한컴 말랑말랑 Regular"/>
              <a:ea typeface="한컴 말랑말랑 Regular"/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4892763" y="3546167"/>
            <a:ext cx="1198770" cy="572682"/>
            <a:chOff x="4044860" y="3946313"/>
            <a:chExt cx="1198770" cy="572682"/>
          </a:xfrm>
        </p:grpSpPr>
        <p:grpSp>
          <p:nvGrpSpPr>
            <p:cNvPr id="18" name="Google Shape;1668;p45"/>
            <p:cNvGrpSpPr/>
            <p:nvPr/>
          </p:nvGrpSpPr>
          <p:grpSpPr>
            <a:xfrm rot="0">
              <a:off x="4044860" y="3946313"/>
              <a:ext cx="1198770" cy="572682"/>
              <a:chOff x="2584650" y="2110950"/>
              <a:chExt cx="3974700" cy="921600"/>
            </a:xfrm>
          </p:grpSpPr>
          <p:sp>
            <p:nvSpPr>
              <p:cNvPr id="19" name="Google Shape;1669;p45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0" name="Google Shape;1670;p45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1" name="Google Shape;1694;p45"/>
            <p:cNvSpPr txBox="1"/>
            <p:nvPr/>
          </p:nvSpPr>
          <p:spPr>
            <a:xfrm>
              <a:off x="4117352" y="4011908"/>
              <a:ext cx="1046700" cy="441600"/>
            </a:xfrm>
            <a:prstGeom prst="rect">
              <a:avLst/>
            </a:prstGeom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ko-KR" altLang="en-US">
                  <a:latin typeface="한컴 말랑말랑 Bold"/>
                  <a:ea typeface="한컴 말랑말랑 Bold"/>
                </a:rPr>
                <a:t>정확도</a:t>
              </a:r>
              <a:endParaRPr lang="ko-KR" altLang="en-US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en">
                  <a:latin typeface="한컴 말랑말랑 Bold"/>
                  <a:ea typeface="한컴 말랑말랑 Bold"/>
                </a:rPr>
                <a:t>88.04%</a:t>
              </a:r>
              <a:endParaRPr lang="en"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0">
            <a:off x="4896306" y="1451766"/>
            <a:ext cx="1198770" cy="572682"/>
            <a:chOff x="3097924" y="1712302"/>
            <a:chExt cx="1198770" cy="572682"/>
          </a:xfrm>
        </p:grpSpPr>
        <p:grpSp>
          <p:nvGrpSpPr>
            <p:cNvPr id="22" name="Google Shape;1668;p45"/>
            <p:cNvGrpSpPr/>
            <p:nvPr/>
          </p:nvGrpSpPr>
          <p:grpSpPr>
            <a:xfrm rot="0">
              <a:off x="3097924" y="1712302"/>
              <a:ext cx="1198770" cy="572682"/>
              <a:chOff x="2584650" y="2110950"/>
              <a:chExt cx="3974700" cy="921600"/>
            </a:xfrm>
          </p:grpSpPr>
          <p:sp>
            <p:nvSpPr>
              <p:cNvPr id="23" name="Google Shape;1669;p45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4" name="Google Shape;1670;p45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5" name="Google Shape;1694;p45"/>
            <p:cNvSpPr txBox="1"/>
            <p:nvPr/>
          </p:nvSpPr>
          <p:spPr>
            <a:xfrm>
              <a:off x="3170416" y="1777897"/>
              <a:ext cx="1046700" cy="441600"/>
            </a:xfrm>
            <a:prstGeom prst="rect">
              <a:avLst/>
            </a:prstGeom>
          </p:spPr>
          <p:txBody>
            <a:bodyPr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defRPr/>
              </a:pPr>
              <a:r>
                <a:rPr lang="ko-KR" altLang="en-US">
                  <a:latin typeface="한컴 말랑말랑 Bold"/>
                  <a:ea typeface="한컴 말랑말랑 Bold"/>
                </a:rPr>
                <a:t>정확도</a:t>
              </a:r>
              <a:endParaRPr lang="ko-KR" altLang="en-US">
                <a:latin typeface="한컴 말랑말랑 Bold"/>
                <a:ea typeface="한컴 말랑말랑 Bold"/>
              </a:endParaRPr>
            </a:p>
            <a:p>
              <a:pPr algn="ctr">
                <a:defRPr/>
              </a:pPr>
              <a:r>
                <a:rPr lang="en">
                  <a:latin typeface="한컴 말랑말랑 Bold"/>
                  <a:ea typeface="한컴 말랑말랑 Bold"/>
                </a:rPr>
                <a:t>86.96%</a:t>
              </a:r>
              <a:endParaRPr lang="en">
                <a:latin typeface="한컴 말랑말랑 Bold"/>
                <a:ea typeface="한컴 말랑말랑 Bold"/>
              </a:endParaRPr>
            </a:p>
          </p:txBody>
        </p:sp>
      </p:grpSp>
      <p:sp>
        <p:nvSpPr>
          <p:cNvPr id="30" name="Google Shape;7629;p78"/>
          <p:cNvSpPr/>
          <p:nvPr/>
        </p:nvSpPr>
        <p:spPr>
          <a:xfrm>
            <a:off x="6673398" y="1872493"/>
            <a:ext cx="1717958" cy="1626056"/>
          </a:xfrm>
          <a:custGeom>
            <a:avLst/>
            <a:gd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>
              <a:alpha val="3600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FA8B1-2337-B5F5-FF16-B778D1E55783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14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542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1" name="Google Shape;1481;p36"/>
          <p:cNvCxnSpPr>
            <a:cxnSpLocks/>
          </p:cNvCxnSpPr>
          <p:nvPr/>
        </p:nvCxnSpPr>
        <p:spPr>
          <a:xfrm>
            <a:off x="815350" y="1168125"/>
            <a:ext cx="17123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3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한컴 말랑말랑 Regular"/>
                <a:ea typeface="한컴 말랑말랑 Regular"/>
              </a:rPr>
              <a:t>오버샘플링</a:t>
            </a:r>
            <a:r>
              <a:rPr lang="ko-KR" altLang="en-US" b="1" dirty="0">
                <a:latin typeface="한컴 말랑말랑 Regular"/>
                <a:ea typeface="한컴 말랑말랑 Regular"/>
              </a:rPr>
              <a:t> 코드</a:t>
            </a:r>
            <a:endParaRPr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02581554-5C40-5E16-F38C-0750BC5F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68" y="1248010"/>
            <a:ext cx="7061553" cy="33756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A16FC-7F13-BACD-43CC-01ABA51657EC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15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905030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375" y="608025"/>
            <a:ext cx="5888348" cy="3927451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2052" name="Google Shape;2052;p55"/>
          <p:cNvGrpSpPr/>
          <p:nvPr/>
        </p:nvGrpSpPr>
        <p:grpSpPr>
          <a:xfrm>
            <a:off x="2868171" y="1529202"/>
            <a:ext cx="3407908" cy="1566812"/>
            <a:chOff x="2584650" y="2110950"/>
            <a:chExt cx="3974700" cy="921600"/>
          </a:xfrm>
        </p:grpSpPr>
        <p:sp>
          <p:nvSpPr>
            <p:cNvPr id="2053" name="Google Shape;2053;p5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5" name="Google Shape;2055;p55"/>
          <p:cNvSpPr txBox="1">
            <a:spLocks noGrp="1"/>
          </p:cNvSpPr>
          <p:nvPr>
            <p:ph type="subTitle" idx="1"/>
          </p:nvPr>
        </p:nvSpPr>
        <p:spPr>
          <a:xfrm>
            <a:off x="2677175" y="3096006"/>
            <a:ext cx="37899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머신 러닝 알고리즘이 </a:t>
            </a:r>
            <a:r>
              <a:rPr lang="ko-KR" altLang="en-US" sz="16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예측한 결과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사람이 이해할 수 있도록 </a:t>
            </a:r>
            <a:r>
              <a:rPr lang="ko-KR" altLang="en-US" sz="1600" b="1" dirty="0">
                <a:solidFill>
                  <a:srgbClr val="FF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해석을 제공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하는 방법론</a:t>
            </a:r>
            <a:endParaRPr dirty="0"/>
          </a:p>
        </p:txBody>
      </p:sp>
      <p:sp>
        <p:nvSpPr>
          <p:cNvPr id="2056" name="Google Shape;2056;p55"/>
          <p:cNvSpPr txBox="1">
            <a:spLocks noGrp="1"/>
          </p:cNvSpPr>
          <p:nvPr>
            <p:ph type="title" idx="0"/>
          </p:nvPr>
        </p:nvSpPr>
        <p:spPr>
          <a:xfrm>
            <a:off x="2868171" y="1529194"/>
            <a:ext cx="3407908" cy="156681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800">
                <a:latin typeface="한컴 말랑말랑 Bold"/>
                <a:ea typeface="한컴 말랑말랑 Bold"/>
              </a:rPr>
              <a:t>e</a:t>
            </a:r>
            <a:r>
              <a:rPr lang="en-US" altLang="ko-KR" sz="3800">
                <a:solidFill>
                  <a:srgbClr val="ff0000"/>
                </a:solidFill>
                <a:latin typeface="한컴 말랑말랑 Bold"/>
                <a:ea typeface="한컴 말랑말랑 Bold"/>
              </a:rPr>
              <a:t>X</a:t>
            </a:r>
            <a:r>
              <a:rPr lang="en-US" altLang="ko-KR" sz="3800">
                <a:latin typeface="한컴 말랑말랑 Bold"/>
                <a:ea typeface="한컴 말랑말랑 Bold"/>
              </a:rPr>
              <a:t>plainable </a:t>
            </a:r>
            <a:r>
              <a:rPr lang="en-US" altLang="ko-KR" sz="3800">
                <a:solidFill>
                  <a:srgbClr val="ff0000"/>
                </a:solidFill>
                <a:latin typeface="한컴 말랑말랑 Bold"/>
                <a:ea typeface="한컴 말랑말랑 Bold"/>
              </a:rPr>
              <a:t>AI</a:t>
            </a:r>
            <a:r>
              <a:rPr lang="en-US" altLang="ko-KR" sz="3800">
                <a:latin typeface="한컴 말랑말랑 Bold"/>
                <a:ea typeface="한컴 말랑말랑 Bold"/>
              </a:rPr>
              <a:t> (XAI)</a:t>
            </a:r>
            <a:endParaRPr sz="3800">
              <a:latin typeface="한컴 말랑말랑 Bold"/>
              <a:ea typeface="한컴 말랑말랑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BB4DD-37B6-420F-0FD9-99012972B01D}"/>
              </a:ext>
            </a:extLst>
          </p:cNvPr>
          <p:cNvSpPr txBox="1"/>
          <p:nvPr/>
        </p:nvSpPr>
        <p:spPr>
          <a:xfrm>
            <a:off x="6902027" y="413536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16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772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375" y="608025"/>
            <a:ext cx="5888348" cy="3927451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5A415F-ABD1-C7B2-7070-B57AC872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285" y="1103810"/>
            <a:ext cx="4686544" cy="28934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E65DF4-D948-9C6E-D21A-79224C496266}"/>
              </a:ext>
            </a:extLst>
          </p:cNvPr>
          <p:cNvSpPr/>
          <p:nvPr/>
        </p:nvSpPr>
        <p:spPr>
          <a:xfrm>
            <a:off x="2350285" y="1103810"/>
            <a:ext cx="805289" cy="196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BB654-8F77-5D1F-6E60-ED23F2C33188}"/>
              </a:ext>
            </a:extLst>
          </p:cNvPr>
          <p:cNvSpPr txBox="1"/>
          <p:nvPr/>
        </p:nvSpPr>
        <p:spPr>
          <a:xfrm>
            <a:off x="6902027" y="413536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17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95844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5" y="161330"/>
            <a:ext cx="1442207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목적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805446" y="3885263"/>
            <a:ext cx="552193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1) XAI</a:t>
            </a: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를 통해 결과에 대한 </a:t>
            </a:r>
            <a:r>
              <a:rPr kumimoji="0" lang="ko-KR" altLang="en-US" sz="1700" b="1" i="0" u="none" strike="noStrike" kern="0" cap="none" spc="0" normalizeH="0" baseline="0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근거를 시각 자료로 제시</a:t>
            </a:r>
            <a:endParaRPr kumimoji="0" lang="en-US" altLang="ko-KR" sz="1700" b="1" i="0" u="none" strike="noStrike" kern="0" cap="none" spc="0" normalizeH="0" baseline="0" dirty="0">
              <a:solidFill>
                <a:srgbClr val="FF0000"/>
              </a:solidFill>
              <a:latin typeface="한컴 말랑말랑 Regular"/>
              <a:ea typeface="한컴 말랑말랑 Regular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2) 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관련 직종 종사자의 이해 및 </a:t>
            </a:r>
            <a:r>
              <a:rPr lang="ko-KR" altLang="en-US" sz="1700" b="1" dirty="0">
                <a:solidFill>
                  <a:srgbClr val="FF0000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결정에 도움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을 제공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5" name="그룹 1534">
            <a:extLst>
              <a:ext uri="{FF2B5EF4-FFF2-40B4-BE49-F238E27FC236}">
                <a16:creationId xmlns:a16="http://schemas.microsoft.com/office/drawing/2014/main" id="{88FEDA39-E695-B2AF-06D8-5E8AA985D0BD}"/>
              </a:ext>
            </a:extLst>
          </p:cNvPr>
          <p:cNvGrpSpPr/>
          <p:nvPr/>
        </p:nvGrpSpPr>
        <p:grpSpPr>
          <a:xfrm>
            <a:off x="805446" y="914397"/>
            <a:ext cx="7553694" cy="2709827"/>
            <a:chOff x="858840" y="1334890"/>
            <a:chExt cx="5201542" cy="2709827"/>
          </a:xfrm>
        </p:grpSpPr>
        <p:grpSp>
          <p:nvGrpSpPr>
            <p:cNvPr id="24" name="Google Shape;6132;p74">
              <a:extLst>
                <a:ext uri="{FF2B5EF4-FFF2-40B4-BE49-F238E27FC236}">
                  <a16:creationId xmlns:a16="http://schemas.microsoft.com/office/drawing/2014/main" id="{DDF515A0-B040-C6B6-0069-FB4B5F5DE17E}"/>
                </a:ext>
              </a:extLst>
            </p:cNvPr>
            <p:cNvGrpSpPr/>
            <p:nvPr/>
          </p:nvGrpSpPr>
          <p:grpSpPr>
            <a:xfrm>
              <a:off x="884075" y="1334890"/>
              <a:ext cx="5117361" cy="2709827"/>
              <a:chOff x="3530532" y="1496185"/>
              <a:chExt cx="1170052" cy="706731"/>
            </a:xfrm>
          </p:grpSpPr>
          <p:cxnSp>
            <p:nvCxnSpPr>
              <p:cNvPr id="25" name="Google Shape;6133;p74">
                <a:extLst>
                  <a:ext uri="{FF2B5EF4-FFF2-40B4-BE49-F238E27FC236}">
                    <a16:creationId xmlns:a16="http://schemas.microsoft.com/office/drawing/2014/main" id="{EABDB5AF-B03C-23E5-11FF-77C6F612B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3832" y="1857562"/>
                <a:ext cx="1116752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26" name="Google Shape;6134;p74">
                <a:extLst>
                  <a:ext uri="{FF2B5EF4-FFF2-40B4-BE49-F238E27FC236}">
                    <a16:creationId xmlns:a16="http://schemas.microsoft.com/office/drawing/2014/main" id="{978953A5-7721-C57D-6E1F-CC702AAB818D}"/>
                  </a:ext>
                </a:extLst>
              </p:cNvPr>
              <p:cNvGrpSpPr/>
              <p:nvPr/>
            </p:nvGrpSpPr>
            <p:grpSpPr>
              <a:xfrm>
                <a:off x="3530532" y="1496185"/>
                <a:ext cx="323430" cy="463587"/>
                <a:chOff x="3530532" y="1496185"/>
                <a:chExt cx="323430" cy="463587"/>
              </a:xfrm>
            </p:grpSpPr>
            <p:grpSp>
              <p:nvGrpSpPr>
                <p:cNvPr id="42" name="Google Shape;6135;p74">
                  <a:extLst>
                    <a:ext uri="{FF2B5EF4-FFF2-40B4-BE49-F238E27FC236}">
                      <a16:creationId xmlns:a16="http://schemas.microsoft.com/office/drawing/2014/main" id="{88E9686E-13F4-4DA6-D4A7-9D551275E9DD}"/>
                    </a:ext>
                  </a:extLst>
                </p:cNvPr>
                <p:cNvGrpSpPr/>
                <p:nvPr/>
              </p:nvGrpSpPr>
              <p:grpSpPr>
                <a:xfrm>
                  <a:off x="3567462" y="1496185"/>
                  <a:ext cx="286500" cy="361376"/>
                  <a:chOff x="3567462" y="1496185"/>
                  <a:chExt cx="286500" cy="361376"/>
                </a:xfrm>
              </p:grpSpPr>
              <p:cxnSp>
                <p:nvCxnSpPr>
                  <p:cNvPr id="44" name="Google Shape;6136;p74">
                    <a:extLst>
                      <a:ext uri="{FF2B5EF4-FFF2-40B4-BE49-F238E27FC236}">
                        <a16:creationId xmlns:a16="http://schemas.microsoft.com/office/drawing/2014/main" id="{9186F43F-E40E-4F28-B91C-52F996CF9538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626630" y="1565661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5" name="Google Shape;6137;p74">
                    <a:extLst>
                      <a:ext uri="{FF2B5EF4-FFF2-40B4-BE49-F238E27FC236}">
                        <a16:creationId xmlns:a16="http://schemas.microsoft.com/office/drawing/2014/main" id="{F4EEDA20-709A-4F6E-56F3-9C5112F1CEE1}"/>
                      </a:ext>
                    </a:extLst>
                  </p:cNvPr>
                  <p:cNvSpPr/>
                  <p:nvPr/>
                </p:nvSpPr>
                <p:spPr>
                  <a:xfrm>
                    <a:off x="3567462" y="1496185"/>
                    <a:ext cx="286500" cy="99900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" name="Google Shape;6138;p74">
                  <a:extLst>
                    <a:ext uri="{FF2B5EF4-FFF2-40B4-BE49-F238E27FC236}">
                      <a16:creationId xmlns:a16="http://schemas.microsoft.com/office/drawing/2014/main" id="{66B64981-A44E-C502-62C6-CF363F918D12}"/>
                    </a:ext>
                  </a:extLst>
                </p:cNvPr>
                <p:cNvSpPr/>
                <p:nvPr/>
              </p:nvSpPr>
              <p:spPr>
                <a:xfrm>
                  <a:off x="3530532" y="1771972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6139;p74">
                <a:extLst>
                  <a:ext uri="{FF2B5EF4-FFF2-40B4-BE49-F238E27FC236}">
                    <a16:creationId xmlns:a16="http://schemas.microsoft.com/office/drawing/2014/main" id="{73E0FEF2-91DA-A37A-4528-6A79789D4F35}"/>
                  </a:ext>
                </a:extLst>
              </p:cNvPr>
              <p:cNvGrpSpPr/>
              <p:nvPr/>
            </p:nvGrpSpPr>
            <p:grpSpPr>
              <a:xfrm>
                <a:off x="3891569" y="1779209"/>
                <a:ext cx="323945" cy="423707"/>
                <a:chOff x="3891569" y="1779209"/>
                <a:chExt cx="323945" cy="423707"/>
              </a:xfrm>
            </p:grpSpPr>
            <p:grpSp>
              <p:nvGrpSpPr>
                <p:cNvPr id="38" name="Google Shape;6140;p74">
                  <a:extLst>
                    <a:ext uri="{FF2B5EF4-FFF2-40B4-BE49-F238E27FC236}">
                      <a16:creationId xmlns:a16="http://schemas.microsoft.com/office/drawing/2014/main" id="{4EACA5B8-CC6D-5944-1723-EE408FB32E84}"/>
                    </a:ext>
                  </a:extLst>
                </p:cNvPr>
                <p:cNvGrpSpPr/>
                <p:nvPr/>
              </p:nvGrpSpPr>
              <p:grpSpPr>
                <a:xfrm>
                  <a:off x="3929014" y="1881638"/>
                  <a:ext cx="286500" cy="321278"/>
                  <a:chOff x="3929014" y="1881638"/>
                  <a:chExt cx="286500" cy="321278"/>
                </a:xfrm>
              </p:grpSpPr>
              <p:cxnSp>
                <p:nvCxnSpPr>
                  <p:cNvPr id="40" name="Google Shape;6141;p74">
                    <a:extLst>
                      <a:ext uri="{FF2B5EF4-FFF2-40B4-BE49-F238E27FC236}">
                        <a16:creationId xmlns:a16="http://schemas.microsoft.com/office/drawing/2014/main" id="{3E0DF78D-1F85-87F7-A920-FF688F7339D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3988388" y="1881638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1" name="Google Shape;6142;p74">
                    <a:extLst>
                      <a:ext uri="{FF2B5EF4-FFF2-40B4-BE49-F238E27FC236}">
                        <a16:creationId xmlns:a16="http://schemas.microsoft.com/office/drawing/2014/main" id="{B54756C5-51FF-9F88-3E58-B2949D2D2FF1}"/>
                      </a:ext>
                    </a:extLst>
                  </p:cNvPr>
                  <p:cNvSpPr/>
                  <p:nvPr/>
                </p:nvSpPr>
                <p:spPr>
                  <a:xfrm>
                    <a:off x="3929014" y="2103016"/>
                    <a:ext cx="286500" cy="99900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" name="Google Shape;6143;p74">
                  <a:extLst>
                    <a:ext uri="{FF2B5EF4-FFF2-40B4-BE49-F238E27FC236}">
                      <a16:creationId xmlns:a16="http://schemas.microsoft.com/office/drawing/2014/main" id="{220CA9AC-D50F-E4EB-F29B-0E0FE2BA1E62}"/>
                    </a:ext>
                  </a:extLst>
                </p:cNvPr>
                <p:cNvSpPr/>
                <p:nvPr/>
              </p:nvSpPr>
              <p:spPr>
                <a:xfrm>
                  <a:off x="3891569" y="1779209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6144;p74">
                <a:extLst>
                  <a:ext uri="{FF2B5EF4-FFF2-40B4-BE49-F238E27FC236}">
                    <a16:creationId xmlns:a16="http://schemas.microsoft.com/office/drawing/2014/main" id="{070BF17C-03D9-9410-8C18-B7FCE41FAE55}"/>
                  </a:ext>
                </a:extLst>
              </p:cNvPr>
              <p:cNvGrpSpPr/>
              <p:nvPr/>
            </p:nvGrpSpPr>
            <p:grpSpPr>
              <a:xfrm>
                <a:off x="4252606" y="1496185"/>
                <a:ext cx="324722" cy="463587"/>
                <a:chOff x="4252606" y="1496185"/>
                <a:chExt cx="324722" cy="463587"/>
              </a:xfrm>
            </p:grpSpPr>
            <p:grpSp>
              <p:nvGrpSpPr>
                <p:cNvPr id="34" name="Google Shape;6145;p74">
                  <a:extLst>
                    <a:ext uri="{FF2B5EF4-FFF2-40B4-BE49-F238E27FC236}">
                      <a16:creationId xmlns:a16="http://schemas.microsoft.com/office/drawing/2014/main" id="{8EBCCC39-89A9-C979-F6E2-C1F23498368F}"/>
                    </a:ext>
                  </a:extLst>
                </p:cNvPr>
                <p:cNvGrpSpPr/>
                <p:nvPr/>
              </p:nvGrpSpPr>
              <p:grpSpPr>
                <a:xfrm>
                  <a:off x="4290828" y="1496185"/>
                  <a:ext cx="286500" cy="361376"/>
                  <a:chOff x="4290828" y="1496185"/>
                  <a:chExt cx="286500" cy="361376"/>
                </a:xfrm>
              </p:grpSpPr>
              <p:cxnSp>
                <p:nvCxnSpPr>
                  <p:cNvPr id="36" name="Google Shape;6146;p74">
                    <a:extLst>
                      <a:ext uri="{FF2B5EF4-FFF2-40B4-BE49-F238E27FC236}">
                        <a16:creationId xmlns:a16="http://schemas.microsoft.com/office/drawing/2014/main" id="{8F2A528B-97A1-F199-D139-88F5CDFC534A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4349995" y="1565661"/>
                    <a:ext cx="0" cy="291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A5B7C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7" name="Google Shape;6147;p74">
                    <a:extLst>
                      <a:ext uri="{FF2B5EF4-FFF2-40B4-BE49-F238E27FC236}">
                        <a16:creationId xmlns:a16="http://schemas.microsoft.com/office/drawing/2014/main" id="{2A0582A6-1DB5-BF04-44FA-CC3C43819DC8}"/>
                      </a:ext>
                    </a:extLst>
                  </p:cNvPr>
                  <p:cNvSpPr/>
                  <p:nvPr/>
                </p:nvSpPr>
                <p:spPr>
                  <a:xfrm>
                    <a:off x="4290828" y="1496185"/>
                    <a:ext cx="286500" cy="99900"/>
                  </a:xfrm>
                  <a:prstGeom prst="rect">
                    <a:avLst/>
                  </a:pr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5" name="Google Shape;6148;p74">
                  <a:extLst>
                    <a:ext uri="{FF2B5EF4-FFF2-40B4-BE49-F238E27FC236}">
                      <a16:creationId xmlns:a16="http://schemas.microsoft.com/office/drawing/2014/main" id="{C57B743F-BD63-8D5B-6E28-BF996FB0675D}"/>
                    </a:ext>
                  </a:extLst>
                </p:cNvPr>
                <p:cNvSpPr/>
                <p:nvPr/>
              </p:nvSpPr>
              <p:spPr>
                <a:xfrm>
                  <a:off x="4252606" y="1771972"/>
                  <a:ext cx="187800" cy="187800"/>
                </a:xfrm>
                <a:prstGeom prst="ellipse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30" name="Google Shape;6150;p74">
                <a:extLst>
                  <a:ext uri="{FF2B5EF4-FFF2-40B4-BE49-F238E27FC236}">
                    <a16:creationId xmlns:a16="http://schemas.microsoft.com/office/drawing/2014/main" id="{5D195E8F-8DF9-64F3-106F-1F8EF7034C3E}"/>
                  </a:ext>
                </a:extLst>
              </p:cNvPr>
              <p:cNvGrpSpPr/>
              <p:nvPr/>
            </p:nvGrpSpPr>
            <p:grpSpPr>
              <a:xfrm>
                <a:off x="4414084" y="1857202"/>
                <a:ext cx="286500" cy="345714"/>
                <a:chOff x="4414084" y="1857202"/>
                <a:chExt cx="286500" cy="345714"/>
              </a:xfrm>
            </p:grpSpPr>
            <p:cxnSp>
              <p:nvCxnSpPr>
                <p:cNvPr id="32" name="Google Shape;6151;p74">
                  <a:extLst>
                    <a:ext uri="{FF2B5EF4-FFF2-40B4-BE49-F238E27FC236}">
                      <a16:creationId xmlns:a16="http://schemas.microsoft.com/office/drawing/2014/main" id="{4F7F59CA-6CD2-2B23-4670-EED331EE4505}"/>
                    </a:ext>
                  </a:extLst>
                </p:cNvPr>
                <p:cNvCxnSpPr/>
                <p:nvPr/>
              </p:nvCxnSpPr>
              <p:spPr>
                <a:xfrm rot="10800000">
                  <a:off x="4447975" y="1857202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3" name="Google Shape;6152;p74">
                  <a:extLst>
                    <a:ext uri="{FF2B5EF4-FFF2-40B4-BE49-F238E27FC236}">
                      <a16:creationId xmlns:a16="http://schemas.microsoft.com/office/drawing/2014/main" id="{D0F2FF9A-FA88-5295-829F-F003B4B8359B}"/>
                    </a:ext>
                  </a:extLst>
                </p:cNvPr>
                <p:cNvSpPr/>
                <p:nvPr/>
              </p:nvSpPr>
              <p:spPr>
                <a:xfrm>
                  <a:off x="441408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6" name="가로 글상자 1495">
              <a:extLst>
                <a:ext uri="{FF2B5EF4-FFF2-40B4-BE49-F238E27FC236}">
                  <a16:creationId xmlns:a16="http://schemas.microsoft.com/office/drawing/2014/main" id="{C79B79A3-C55D-0312-18CF-9C556046DC2D}"/>
                </a:ext>
              </a:extLst>
            </p:cNvPr>
            <p:cNvSpPr txBox="1"/>
            <p:nvPr/>
          </p:nvSpPr>
          <p:spPr>
            <a:xfrm>
              <a:off x="858840" y="2578056"/>
              <a:ext cx="8516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한컴 말랑말랑 Regular"/>
                  <a:ea typeface="한컴 말랑말랑 Regular"/>
                  <a:cs typeface="Arial"/>
                  <a:sym typeface="Arial"/>
                </a:rPr>
                <a:t>알고리즘</a:t>
              </a:r>
              <a:endParaRPr kumimoji="0" lang="ko-KR" altLang="en-US" b="0" i="0" u="none" strike="noStrike" kern="0" cap="none" spc="0" normalizeH="0" baseline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가로 글상자 1495">
              <a:extLst>
                <a:ext uri="{FF2B5EF4-FFF2-40B4-BE49-F238E27FC236}">
                  <a16:creationId xmlns:a16="http://schemas.microsoft.com/office/drawing/2014/main" id="{F6D32FFF-3613-8A06-90F8-CE2697F7D0C1}"/>
                </a:ext>
              </a:extLst>
            </p:cNvPr>
            <p:cNvSpPr txBox="1"/>
            <p:nvPr/>
          </p:nvSpPr>
          <p:spPr>
            <a:xfrm>
              <a:off x="1047588" y="1370953"/>
              <a:ext cx="12530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한컴 말랑말랑 Regular"/>
                  <a:ea typeface="한컴 말랑말랑 Regular"/>
                  <a:cs typeface="Arial"/>
                  <a:sym typeface="Arial"/>
                </a:rPr>
                <a:t>결과</a:t>
              </a:r>
              <a:endParaRPr kumimoji="0" lang="ko-KR" altLang="en-US" b="0" i="0" u="none" strike="noStrike" kern="0" cap="none" spc="0" normalizeH="0" baseline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가로 글상자 1495">
              <a:extLst>
                <a:ext uri="{FF2B5EF4-FFF2-40B4-BE49-F238E27FC236}">
                  <a16:creationId xmlns:a16="http://schemas.microsoft.com/office/drawing/2014/main" id="{ACE5CFA9-2A93-820C-85D1-80D17EFA3A46}"/>
                </a:ext>
              </a:extLst>
            </p:cNvPr>
            <p:cNvSpPr txBox="1"/>
            <p:nvPr/>
          </p:nvSpPr>
          <p:spPr>
            <a:xfrm>
              <a:off x="2429182" y="2621178"/>
              <a:ext cx="8516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b="1" i="0" u="none" strike="noStrike" kern="0" cap="none" spc="0" normalizeH="0" baseline="0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sym typeface="Arial"/>
                </a:rPr>
                <a:t>XAI</a:t>
              </a:r>
              <a:endPara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endParaRPr>
            </a:p>
          </p:txBody>
        </p:sp>
        <p:sp>
          <p:nvSpPr>
            <p:cNvPr id="1480" name="가로 글상자 1495">
              <a:extLst>
                <a:ext uri="{FF2B5EF4-FFF2-40B4-BE49-F238E27FC236}">
                  <a16:creationId xmlns:a16="http://schemas.microsoft.com/office/drawing/2014/main" id="{782FC75D-7367-68E0-6EA1-FA0DE57085BE}"/>
                </a:ext>
              </a:extLst>
            </p:cNvPr>
            <p:cNvSpPr txBox="1"/>
            <p:nvPr/>
          </p:nvSpPr>
          <p:spPr>
            <a:xfrm>
              <a:off x="2633768" y="3684539"/>
              <a:ext cx="12530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rgbClr val="FF0000"/>
                  </a:solidFill>
                  <a:latin typeface="한컴 말랑말랑 Regular"/>
                  <a:ea typeface="한컴 말랑말랑 Regular"/>
                </a:rPr>
                <a:t>근거 제시</a:t>
              </a:r>
              <a:endParaRPr kumimoji="0" lang="ko-KR" altLang="en-US" b="0" i="0" u="none" strike="noStrike" kern="0" cap="none" spc="0" normalizeH="0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가로 글상자 1495">
              <a:extLst>
                <a:ext uri="{FF2B5EF4-FFF2-40B4-BE49-F238E27FC236}">
                  <a16:creationId xmlns:a16="http://schemas.microsoft.com/office/drawing/2014/main" id="{842B5B66-7C26-77B3-110C-C670A6503A59}"/>
                </a:ext>
              </a:extLst>
            </p:cNvPr>
            <p:cNvSpPr txBox="1"/>
            <p:nvPr/>
          </p:nvSpPr>
          <p:spPr>
            <a:xfrm>
              <a:off x="4018185" y="2585807"/>
              <a:ext cx="8516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관계 종사자</a:t>
              </a:r>
              <a:endParaRPr kumimoji="0" lang="ko-KR" altLang="en-US" b="1" i="0" u="none" strike="noStrike" kern="0" cap="none" spc="0" normalizeH="0" baseline="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Arial"/>
              </a:endParaRPr>
            </a:p>
          </p:txBody>
        </p:sp>
        <p:sp>
          <p:nvSpPr>
            <p:cNvPr id="1533" name="가로 글상자 1495">
              <a:extLst>
                <a:ext uri="{FF2B5EF4-FFF2-40B4-BE49-F238E27FC236}">
                  <a16:creationId xmlns:a16="http://schemas.microsoft.com/office/drawing/2014/main" id="{FFE7B87D-121D-346A-31A4-3094E51E01A4}"/>
                </a:ext>
              </a:extLst>
            </p:cNvPr>
            <p:cNvSpPr txBox="1"/>
            <p:nvPr/>
          </p:nvSpPr>
          <p:spPr>
            <a:xfrm>
              <a:off x="4329946" y="1377626"/>
              <a:ext cx="13816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한컴 말랑말랑 Regular"/>
                  <a:ea typeface="한컴 말랑말랑 Regular"/>
                  <a:cs typeface="Arial"/>
                  <a:sym typeface="Arial"/>
                </a:rPr>
                <a:t>XAI</a:t>
              </a:r>
              <a:r>
                <a:rPr lang="ko-KR" altLang="en-US" b="1" dirty="0">
                  <a:solidFill>
                    <a:schemeClr val="bg1"/>
                  </a:solidFill>
                  <a:latin typeface="한컴 말랑말랑 Regular"/>
                  <a:ea typeface="한컴 말랑말랑 Regular"/>
                  <a:cs typeface="Arial"/>
                  <a:sym typeface="Arial"/>
                </a:rPr>
                <a:t>의 근거 확인</a:t>
              </a:r>
              <a:endParaRPr kumimoji="0" lang="ko-KR" altLang="en-US" b="0" i="0" u="none" strike="noStrike" kern="0" cap="none" spc="0" normalizeH="0" baseline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가로 글상자 1495">
              <a:extLst>
                <a:ext uri="{FF2B5EF4-FFF2-40B4-BE49-F238E27FC236}">
                  <a16:creationId xmlns:a16="http://schemas.microsoft.com/office/drawing/2014/main" id="{13D2A8FC-113F-3883-056E-2CC0970C446D}"/>
                </a:ext>
              </a:extLst>
            </p:cNvPr>
            <p:cNvSpPr txBox="1"/>
            <p:nvPr/>
          </p:nvSpPr>
          <p:spPr>
            <a:xfrm>
              <a:off x="4718371" y="3697896"/>
              <a:ext cx="13420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b="1" i="0" u="none" strike="noStrike" kern="0" cap="none" spc="0" normalizeH="0" baseline="0" dirty="0">
                  <a:solidFill>
                    <a:srgbClr val="FF0000"/>
                  </a:solidFill>
                  <a:latin typeface="한컴 말랑말랑 Regular"/>
                  <a:ea typeface="한컴 말랑말랑 Regular"/>
                </a:rPr>
                <a:t>결정</a:t>
              </a:r>
              <a:endParaRPr kumimoji="0" lang="ko-KR" altLang="en-US" b="0" i="0" u="none" strike="noStrike" kern="0" cap="none" spc="0" normalizeH="0" baseline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1624B0-AE67-5373-70B3-296AD78C4626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18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001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48" name="Google Shape;2067;p56"/>
          <p:cNvGrpSpPr/>
          <p:nvPr/>
        </p:nvGrpSpPr>
        <p:grpSpPr>
          <a:xfrm>
            <a:off x="1611851" y="472583"/>
            <a:ext cx="984680" cy="582631"/>
            <a:chOff x="2584650" y="2110950"/>
            <a:chExt cx="4013065" cy="921600"/>
          </a:xfrm>
        </p:grpSpPr>
        <p:sp>
          <p:nvSpPr>
            <p:cNvPr id="1549" name="Google Shape;2068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2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550" name="Google Shape;2069;p56"/>
            <p:cNvSpPr/>
            <p:nvPr/>
          </p:nvSpPr>
          <p:spPr>
            <a:xfrm>
              <a:off x="2600884" y="2110950"/>
              <a:ext cx="3996831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18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계획표</a:t>
              </a:r>
            </a:p>
          </p:txBody>
        </p:sp>
      </p:grpSp>
      <p:grpSp>
        <p:nvGrpSpPr>
          <p:cNvPr id="1623" name="Google Shape;6555;p75"/>
          <p:cNvGrpSpPr/>
          <p:nvPr/>
        </p:nvGrpSpPr>
        <p:grpSpPr>
          <a:xfrm>
            <a:off x="1846206" y="1127158"/>
            <a:ext cx="6005406" cy="2924481"/>
            <a:chOff x="749309" y="1112739"/>
            <a:chExt cx="2028786" cy="975465"/>
          </a:xfrm>
        </p:grpSpPr>
        <p:sp>
          <p:nvSpPr>
            <p:cNvPr id="1624" name="Google Shape;6556;p75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월</a:t>
              </a:r>
            </a:p>
          </p:txBody>
        </p:sp>
        <p:sp>
          <p:nvSpPr>
            <p:cNvPr id="1625" name="Google Shape;6557;p75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화</a:t>
              </a:r>
            </a:p>
          </p:txBody>
        </p:sp>
        <p:sp>
          <p:nvSpPr>
            <p:cNvPr id="1626" name="Google Shape;6558;p75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수</a:t>
              </a:r>
            </a:p>
          </p:txBody>
        </p:sp>
        <p:sp>
          <p:nvSpPr>
            <p:cNvPr id="1627" name="Google Shape;6559;p75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목</a:t>
              </a:r>
            </a:p>
          </p:txBody>
        </p:sp>
        <p:sp>
          <p:nvSpPr>
            <p:cNvPr id="1628" name="Google Shape;6560;p75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금</a:t>
              </a:r>
            </a:p>
          </p:txBody>
        </p:sp>
        <p:sp>
          <p:nvSpPr>
            <p:cNvPr id="1631" name="Google Shape;6563;p75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팀원 구성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및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주제 선정</a:t>
              </a:r>
            </a:p>
          </p:txBody>
        </p:sp>
        <p:sp>
          <p:nvSpPr>
            <p:cNvPr id="1632" name="Google Shape;6564;p75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주제 선정</a:t>
              </a:r>
            </a:p>
          </p:txBody>
        </p:sp>
        <p:sp>
          <p:nvSpPr>
            <p:cNvPr id="1633" name="Google Shape;6565;p75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자료 조사</a:t>
              </a:r>
            </a:p>
          </p:txBody>
        </p:sp>
        <p:sp>
          <p:nvSpPr>
            <p:cNvPr id="1634" name="Google Shape;6566;p75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자료 조사</a:t>
              </a:r>
            </a:p>
          </p:txBody>
        </p:sp>
        <p:sp>
          <p:nvSpPr>
            <p:cNvPr id="1635" name="Google Shape;6567;p75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자료 조사</a:t>
              </a:r>
            </a:p>
          </p:txBody>
        </p:sp>
        <p:sp>
          <p:nvSpPr>
            <p:cNvPr id="1637" name="Google Shape;6569;p75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2</a:t>
              </a: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주차</a:t>
              </a:r>
            </a:p>
          </p:txBody>
        </p:sp>
        <p:sp>
          <p:nvSpPr>
            <p:cNvPr id="1638" name="Google Shape;6570;p75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모델 구성</a:t>
              </a:r>
            </a:p>
          </p:txBody>
        </p:sp>
        <p:sp>
          <p:nvSpPr>
            <p:cNvPr id="1639" name="Google Shape;6571;p75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데이터 모델링</a:t>
              </a:r>
            </a:p>
          </p:txBody>
        </p:sp>
        <p:sp>
          <p:nvSpPr>
            <p:cNvPr id="1640" name="Google Shape;6572;p75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자체 점검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200">
                  <a:latin typeface="한컴 말랑말랑 Regular"/>
                  <a:ea typeface="한컴 말랑말랑 Regular"/>
                </a:rPr>
                <a:t>(</a:t>
              </a:r>
              <a:r>
                <a:rPr lang="ko-KR" altLang="en-US" sz="1200">
                  <a:latin typeface="한컴 말랑말랑 Regular"/>
                  <a:ea typeface="한컴 말랑말랑 Regular"/>
                </a:rPr>
                <a:t>피드백</a:t>
              </a:r>
              <a:r>
                <a:rPr lang="en-US" altLang="ko-KR" sz="1200">
                  <a:latin typeface="한컴 말랑말랑 Regular"/>
                  <a:ea typeface="한컴 말랑말랑 Regular"/>
                </a:rPr>
                <a:t>)</a:t>
              </a:r>
            </a:p>
          </p:txBody>
        </p:sp>
        <p:sp>
          <p:nvSpPr>
            <p:cNvPr id="1641" name="Google Shape;6573;p75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오류 검출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및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200">
                  <a:latin typeface="한컴 말랑말랑 Regular"/>
                  <a:ea typeface="한컴 말랑말랑 Regular"/>
                </a:rPr>
                <a:t>PPT </a:t>
              </a:r>
              <a:r>
                <a:rPr lang="ko-KR" altLang="en-US" sz="1200">
                  <a:latin typeface="한컴 말랑말랑 Regular"/>
                  <a:ea typeface="한컴 말랑말랑 Regular"/>
                </a:rPr>
                <a:t>제작</a:t>
              </a:r>
            </a:p>
          </p:txBody>
        </p:sp>
        <p:sp>
          <p:nvSpPr>
            <p:cNvPr id="1642" name="Google Shape;6574;p75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중간 발표</a:t>
              </a:r>
            </a:p>
          </p:txBody>
        </p:sp>
        <p:sp>
          <p:nvSpPr>
            <p:cNvPr id="1644" name="Google Shape;6576;p75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3</a:t>
              </a:r>
              <a:r>
                <a:rPr lang="ko-KR" altLang="en-US" b="1">
                  <a:solidFill>
                    <a:schemeClr val="lt1"/>
                  </a:solidFill>
                  <a:latin typeface="한컴 말랑말랑 Regular"/>
                  <a:ea typeface="한컴 말랑말랑 Regular"/>
                </a:rPr>
                <a:t>주차</a:t>
              </a:r>
            </a:p>
          </p:txBody>
        </p:sp>
        <p:sp>
          <p:nvSpPr>
            <p:cNvPr id="1645" name="Google Shape;6577;p75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오버 샘플링</a:t>
              </a:r>
            </a:p>
          </p:txBody>
        </p:sp>
        <p:sp>
          <p:nvSpPr>
            <p:cNvPr id="1646" name="Google Shape;6578;p75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>
                  <a:latin typeface="한컴 말랑말랑 Regular"/>
                  <a:ea typeface="한컴 말랑말랑 Regular"/>
                </a:rPr>
                <a:t>정확도 향상</a:t>
              </a:r>
              <a:endParaRPr lang="en-US" altLang="ko-KR" sz="1200" dirty="0">
                <a:latin typeface="한컴 말랑말랑 Regular"/>
                <a:ea typeface="한컴 말랑말랑 Regula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>
                  <a:latin typeface="한컴 말랑말랑 Regular"/>
                  <a:ea typeface="한컴 말랑말랑 Regular"/>
                </a:rPr>
                <a:t>및</a:t>
              </a:r>
              <a:endParaRPr lang="en-US" altLang="ko-KR" sz="1200" dirty="0">
                <a:latin typeface="한컴 말랑말랑 Regular"/>
                <a:ea typeface="한컴 말랑말랑 Regula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200" dirty="0"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1200" dirty="0">
                  <a:latin typeface="한컴 말랑말랑 Regular"/>
                  <a:ea typeface="한컴 말랑말랑 Regular"/>
                </a:rPr>
                <a:t>적용</a:t>
              </a:r>
            </a:p>
          </p:txBody>
        </p:sp>
        <p:sp>
          <p:nvSpPr>
            <p:cNvPr id="1647" name="Google Shape;6579;p75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 err="1">
                  <a:latin typeface="한컴 말랑말랑 Regular"/>
                  <a:ea typeface="한컴 말랑말랑 Regular"/>
                </a:rPr>
                <a:t>예측값</a:t>
              </a:r>
              <a:r>
                <a:rPr lang="ko-KR" altLang="en-US" sz="1200" dirty="0">
                  <a:latin typeface="한컴 말랑말랑 Regular"/>
                  <a:ea typeface="한컴 말랑말랑 Regular"/>
                </a:rPr>
                <a:t> 분석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>
                  <a:latin typeface="한컴 말랑말랑 Regular"/>
                  <a:ea typeface="한컴 말랑말랑 Regular"/>
                </a:rPr>
                <a:t>및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 dirty="0">
                  <a:latin typeface="한컴 말랑말랑 Regular"/>
                  <a:ea typeface="한컴 말랑말랑 Regular"/>
                </a:rPr>
                <a:t>보고서 작성</a:t>
              </a:r>
            </a:p>
          </p:txBody>
        </p:sp>
        <p:sp>
          <p:nvSpPr>
            <p:cNvPr id="1648" name="Google Shape;6580;p75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200" dirty="0">
                  <a:latin typeface="한컴 말랑말랑 Regular"/>
                  <a:ea typeface="한컴 말랑말랑 Regular"/>
                </a:rPr>
                <a:t>PPT </a:t>
              </a:r>
              <a:r>
                <a:rPr lang="ko-KR" altLang="en-US" sz="1200" dirty="0">
                  <a:latin typeface="한컴 말랑말랑 Regular"/>
                  <a:ea typeface="한컴 말랑말랑 Regular"/>
                </a:rPr>
                <a:t>제출</a:t>
              </a:r>
            </a:p>
          </p:txBody>
        </p:sp>
        <p:sp>
          <p:nvSpPr>
            <p:cNvPr id="1649" name="Google Shape;6581;p75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한컴 말랑말랑 Regular"/>
                  <a:ea typeface="한컴 말랑말랑 Regular"/>
                </a:rPr>
                <a:t>최종 발표</a:t>
              </a:r>
            </a:p>
          </p:txBody>
        </p:sp>
        <p:sp>
          <p:nvSpPr>
            <p:cNvPr id="1651" name="Google Shape;6583;p75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dirty="0"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653" name="Google Shape;6585;p75"/>
            <p:cNvSpPr/>
            <p:nvPr/>
          </p:nvSpPr>
          <p:spPr>
            <a:xfrm>
              <a:off x="1775711" y="1515984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660" name="Google Shape;6569;p75"/>
          <p:cNvSpPr/>
          <p:nvPr/>
        </p:nvSpPr>
        <p:spPr>
          <a:xfrm>
            <a:off x="1846206" y="2623509"/>
            <a:ext cx="931542" cy="679955"/>
          </a:xfrm>
          <a:prstGeom prst="rect">
            <a:avLst/>
          </a:prstGeom>
          <a:solidFill>
            <a:srgbClr val="A5C4D6">
              <a:alpha val="10000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1" i="0" u="none" strike="noStrike" kern="0" cap="none" spc="0" normalizeH="0" baseline="0">
                <a:solidFill>
                  <a:srgbClr val="FFFFFF"/>
                </a:solidFill>
                <a:latin typeface="한컴 말랑말랑 Regular"/>
                <a:ea typeface="한컴 말랑말랑 Regular"/>
              </a:rPr>
              <a:t>2</a:t>
            </a:r>
            <a:r>
              <a:rPr kumimoji="0" lang="ko-KR" altLang="en-US" sz="1400" b="1" i="0" u="none" strike="noStrike" kern="0" cap="none" spc="0" normalizeH="0" baseline="0">
                <a:solidFill>
                  <a:srgbClr val="FFFFFF"/>
                </a:solidFill>
                <a:latin typeface="한컴 말랑말랑 Regular"/>
                <a:ea typeface="한컴 말랑말랑 Regular"/>
              </a:rPr>
              <a:t>주차</a:t>
            </a:r>
          </a:p>
        </p:txBody>
      </p:sp>
      <p:sp>
        <p:nvSpPr>
          <p:cNvPr id="1661" name="Google Shape;6569;p75"/>
          <p:cNvSpPr/>
          <p:nvPr/>
        </p:nvSpPr>
        <p:spPr>
          <a:xfrm>
            <a:off x="1846206" y="1891795"/>
            <a:ext cx="931542" cy="679955"/>
          </a:xfrm>
          <a:prstGeom prst="rect">
            <a:avLst/>
          </a:prstGeom>
          <a:solidFill>
            <a:srgbClr val="A5C4D6">
              <a:alpha val="10000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1" i="0" u="none" strike="noStrike" kern="0" cap="none" spc="0" normalizeH="0" baseline="0">
                <a:solidFill>
                  <a:srgbClr val="FFFFFF"/>
                </a:solidFill>
                <a:latin typeface="한컴 말랑말랑 Regular"/>
                <a:ea typeface="한컴 말랑말랑 Regular"/>
              </a:rPr>
              <a:t>1</a:t>
            </a:r>
            <a:r>
              <a:rPr kumimoji="0" lang="ko-KR" altLang="en-US" sz="1400" b="1" i="0" u="none" strike="noStrike" kern="0" cap="none" spc="0" normalizeH="0" baseline="0">
                <a:solidFill>
                  <a:srgbClr val="FFFFFF"/>
                </a:solidFill>
                <a:latin typeface="한컴 말랑말랑 Regular"/>
                <a:ea typeface="한컴 말랑말랑 Regular"/>
              </a:rPr>
              <a:t>주차</a:t>
            </a:r>
          </a:p>
        </p:txBody>
      </p:sp>
      <p:grpSp>
        <p:nvGrpSpPr>
          <p:cNvPr id="1664" name="Google Shape;7842;p78"/>
          <p:cNvGrpSpPr/>
          <p:nvPr/>
        </p:nvGrpSpPr>
        <p:grpSpPr>
          <a:xfrm>
            <a:off x="2796244" y="1777942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665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6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7" name="Google Shape;7842;p78"/>
          <p:cNvGrpSpPr/>
          <p:nvPr/>
        </p:nvGrpSpPr>
        <p:grpSpPr>
          <a:xfrm>
            <a:off x="3771789" y="1777942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668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9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0" name="Google Shape;7842;p78"/>
          <p:cNvGrpSpPr/>
          <p:nvPr/>
        </p:nvGrpSpPr>
        <p:grpSpPr>
          <a:xfrm>
            <a:off x="4808785" y="1777942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671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2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3" name="Google Shape;7842;p78"/>
          <p:cNvGrpSpPr/>
          <p:nvPr/>
        </p:nvGrpSpPr>
        <p:grpSpPr>
          <a:xfrm>
            <a:off x="5784330" y="1777942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674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5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76" name="Google Shape;7842;p78"/>
          <p:cNvGrpSpPr/>
          <p:nvPr/>
        </p:nvGrpSpPr>
        <p:grpSpPr>
          <a:xfrm>
            <a:off x="6805963" y="1777942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677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8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10" name="Google Shape;7842;p78"/>
          <p:cNvGrpSpPr/>
          <p:nvPr/>
        </p:nvGrpSpPr>
        <p:grpSpPr>
          <a:xfrm>
            <a:off x="2803926" y="2516730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711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2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13" name="Google Shape;7842;p78"/>
          <p:cNvGrpSpPr/>
          <p:nvPr/>
        </p:nvGrpSpPr>
        <p:grpSpPr>
          <a:xfrm>
            <a:off x="3779471" y="2516730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714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5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16" name="Google Shape;7842;p78"/>
          <p:cNvGrpSpPr/>
          <p:nvPr/>
        </p:nvGrpSpPr>
        <p:grpSpPr>
          <a:xfrm>
            <a:off x="4816466" y="2516730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717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8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19" name="Google Shape;7842;p78"/>
          <p:cNvGrpSpPr/>
          <p:nvPr/>
        </p:nvGrpSpPr>
        <p:grpSpPr>
          <a:xfrm>
            <a:off x="5792011" y="2516730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720" name="Google Shape;7843;p7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1" name="Google Shape;7844;p7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" name="Google Shape;7842;p78">
            <a:extLst>
              <a:ext uri="{FF2B5EF4-FFF2-40B4-BE49-F238E27FC236}">
                <a16:creationId xmlns:a16="http://schemas.microsoft.com/office/drawing/2014/main" id="{0D9B436A-BB60-C4D0-A976-B05AAEF6A841}"/>
              </a:ext>
            </a:extLst>
          </p:cNvPr>
          <p:cNvGrpSpPr/>
          <p:nvPr/>
        </p:nvGrpSpPr>
        <p:grpSpPr>
          <a:xfrm>
            <a:off x="6805963" y="2513428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6" name="Google Shape;7843;p78">
              <a:extLst>
                <a:ext uri="{FF2B5EF4-FFF2-40B4-BE49-F238E27FC236}">
                  <a16:creationId xmlns:a16="http://schemas.microsoft.com/office/drawing/2014/main" id="{AF380984-55F2-F62D-1EC5-D4BD6F630581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844;p78">
              <a:extLst>
                <a:ext uri="{FF2B5EF4-FFF2-40B4-BE49-F238E27FC236}">
                  <a16:creationId xmlns:a16="http://schemas.microsoft.com/office/drawing/2014/main" id="{12575FA6-57A3-66D0-9D79-66351A29CB67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7842;p78">
            <a:extLst>
              <a:ext uri="{FF2B5EF4-FFF2-40B4-BE49-F238E27FC236}">
                <a16:creationId xmlns:a16="http://schemas.microsoft.com/office/drawing/2014/main" id="{BFAEE46C-2740-D7AC-E300-48FD7FF10220}"/>
              </a:ext>
            </a:extLst>
          </p:cNvPr>
          <p:cNvGrpSpPr/>
          <p:nvPr/>
        </p:nvGrpSpPr>
        <p:grpSpPr>
          <a:xfrm>
            <a:off x="2803926" y="3310519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3" name="Google Shape;7843;p78">
              <a:extLst>
                <a:ext uri="{FF2B5EF4-FFF2-40B4-BE49-F238E27FC236}">
                  <a16:creationId xmlns:a16="http://schemas.microsoft.com/office/drawing/2014/main" id="{DB90F6E9-F919-309D-182E-0A95932CEB99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7844;p78">
              <a:extLst>
                <a:ext uri="{FF2B5EF4-FFF2-40B4-BE49-F238E27FC236}">
                  <a16:creationId xmlns:a16="http://schemas.microsoft.com/office/drawing/2014/main" id="{144F812F-A2E6-BD1C-8A61-4D859F88A0AA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7842;p78">
            <a:extLst>
              <a:ext uri="{FF2B5EF4-FFF2-40B4-BE49-F238E27FC236}">
                <a16:creationId xmlns:a16="http://schemas.microsoft.com/office/drawing/2014/main" id="{FE786FF2-A3A3-9F26-5BA8-AE28DC85367D}"/>
              </a:ext>
            </a:extLst>
          </p:cNvPr>
          <p:cNvGrpSpPr/>
          <p:nvPr/>
        </p:nvGrpSpPr>
        <p:grpSpPr>
          <a:xfrm>
            <a:off x="3779471" y="3310519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9" name="Google Shape;7843;p78">
              <a:extLst>
                <a:ext uri="{FF2B5EF4-FFF2-40B4-BE49-F238E27FC236}">
                  <a16:creationId xmlns:a16="http://schemas.microsoft.com/office/drawing/2014/main" id="{7D4B8E5C-3C44-2CBC-238C-077729AC502C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7844;p78">
              <a:extLst>
                <a:ext uri="{FF2B5EF4-FFF2-40B4-BE49-F238E27FC236}">
                  <a16:creationId xmlns:a16="http://schemas.microsoft.com/office/drawing/2014/main" id="{86960757-16BF-2D65-5BEC-F526907BAC89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7842;p78">
            <a:extLst>
              <a:ext uri="{FF2B5EF4-FFF2-40B4-BE49-F238E27FC236}">
                <a16:creationId xmlns:a16="http://schemas.microsoft.com/office/drawing/2014/main" id="{DBED4CBC-9AC2-E144-21D2-2EC330FBBF44}"/>
              </a:ext>
            </a:extLst>
          </p:cNvPr>
          <p:cNvGrpSpPr/>
          <p:nvPr/>
        </p:nvGrpSpPr>
        <p:grpSpPr>
          <a:xfrm>
            <a:off x="4816466" y="3310519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2" name="Google Shape;7843;p78">
              <a:extLst>
                <a:ext uri="{FF2B5EF4-FFF2-40B4-BE49-F238E27FC236}">
                  <a16:creationId xmlns:a16="http://schemas.microsoft.com/office/drawing/2014/main" id="{2BA8B43D-D216-1CF6-9CBF-AC480DAF2CC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7844;p78">
              <a:extLst>
                <a:ext uri="{FF2B5EF4-FFF2-40B4-BE49-F238E27FC236}">
                  <a16:creationId xmlns:a16="http://schemas.microsoft.com/office/drawing/2014/main" id="{F04AA04E-B3A6-3F9A-F78F-F0C73948973E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7842;p78">
            <a:extLst>
              <a:ext uri="{FF2B5EF4-FFF2-40B4-BE49-F238E27FC236}">
                <a16:creationId xmlns:a16="http://schemas.microsoft.com/office/drawing/2014/main" id="{C4C95301-C64B-6AEF-92A5-08F491EBB690}"/>
              </a:ext>
            </a:extLst>
          </p:cNvPr>
          <p:cNvGrpSpPr/>
          <p:nvPr/>
        </p:nvGrpSpPr>
        <p:grpSpPr>
          <a:xfrm>
            <a:off x="5792011" y="3310519"/>
            <a:ext cx="262438" cy="262438"/>
            <a:chOff x="1492675" y="4992125"/>
            <a:chExt cx="481825" cy="481825"/>
          </a:xfrm>
          <a:solidFill>
            <a:srgbClr val="42D242"/>
          </a:solidFill>
        </p:grpSpPr>
        <p:sp>
          <p:nvSpPr>
            <p:cNvPr id="15" name="Google Shape;7843;p78">
              <a:extLst>
                <a:ext uri="{FF2B5EF4-FFF2-40B4-BE49-F238E27FC236}">
                  <a16:creationId xmlns:a16="http://schemas.microsoft.com/office/drawing/2014/main" id="{DBC32DC6-1DD6-AD94-CC7B-5430CBC5AC27}"/>
                </a:ext>
              </a:extLst>
            </p:cNvPr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7844;p78">
              <a:extLst>
                <a:ext uri="{FF2B5EF4-FFF2-40B4-BE49-F238E27FC236}">
                  <a16:creationId xmlns:a16="http://schemas.microsoft.com/office/drawing/2014/main" id="{AF134BE5-E666-2224-6C39-DC6ACD64745D}"/>
                </a:ext>
              </a:extLst>
            </p:cNvPr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quadBezTo>
                    <a:pt x="2533" y="3279"/>
                    <a:pt x="2530" y="3276"/>
                  </a:quad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18A315-AD1D-FC26-59CF-9B9FE3023B93}"/>
              </a:ext>
            </a:extLst>
          </p:cNvPr>
          <p:cNvSpPr txBox="1"/>
          <p:nvPr/>
        </p:nvSpPr>
        <p:spPr>
          <a:xfrm>
            <a:off x="7907865" y="4183942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5093275" cy="513497"/>
            <a:chOff x="2584650" y="2110950"/>
            <a:chExt cx="3011622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7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>
                <a:defRPr/>
              </a:pPr>
              <a:r>
                <a:rPr kumimoji="0" lang="en-US" altLang="ko-KR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SHAP (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SH</a:t>
              </a:r>
              <a:r>
                <a:rPr lang="en-US" altLang="ko-KR" sz="2000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apley</a:t>
              </a:r>
              <a:r>
                <a:rPr lang="en-US" altLang="ko-KR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FF0000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A</a:t>
              </a:r>
              <a:r>
                <a:rPr lang="en-US" altLang="ko-KR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dditive </a:t>
              </a:r>
              <a:r>
                <a:rPr lang="en-US" altLang="ko-KR" sz="2000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ex</a:t>
              </a:r>
              <a:r>
                <a:rPr lang="en-US" altLang="ko-KR" sz="2000" b="1" dirty="0" err="1">
                  <a:solidFill>
                    <a:srgbClr val="FF0000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P</a:t>
              </a:r>
              <a:r>
                <a:rPr lang="en-US" altLang="ko-KR" sz="2000" dirty="0" err="1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lanations</a:t>
              </a: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)</a:t>
              </a:r>
              <a:endParaRPr lang="ko-KR" altLang="en-US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1" y="791360"/>
            <a:ext cx="744398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Lundberg, 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S. M., &amp; Lee, S. I. (2017). </a:t>
            </a:r>
            <a:r>
              <a:rPr lang="en-US" altLang="ko-KR" sz="1700" b="1" dirty="0" err="1">
                <a:solidFill>
                  <a:srgbClr val="055D99"/>
                </a:solidFill>
                <a:latin typeface="한컴 말랑말랑 Regular"/>
                <a:ea typeface="한컴 말랑말랑 Regular"/>
              </a:rPr>
              <a:t>NeurlPS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.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가로 글상자 1495"/>
          <p:cNvSpPr txBox="1"/>
          <p:nvPr/>
        </p:nvSpPr>
        <p:spPr>
          <a:xfrm>
            <a:off x="687641" y="1145303"/>
            <a:ext cx="8743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Shapley Values</a:t>
            </a:r>
            <a:r>
              <a:rPr kumimoji="0" lang="ko-KR" altLang="en-US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를 기반으로 예측 값에 대해 각 </a:t>
            </a:r>
            <a:r>
              <a:rPr kumimoji="0" lang="en-US" altLang="ko-KR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feature</a:t>
            </a:r>
            <a:r>
              <a:rPr kumimoji="0" lang="ko-KR" altLang="en-US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가 미치는 기여도를 측정하여 예측에 대한 해석 제공</a:t>
            </a: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BF7689-3481-A12B-F1A7-C7E1854ABCFB}"/>
              </a:ext>
            </a:extLst>
          </p:cNvPr>
          <p:cNvGrpSpPr/>
          <p:nvPr/>
        </p:nvGrpSpPr>
        <p:grpSpPr>
          <a:xfrm>
            <a:off x="2238913" y="1694982"/>
            <a:ext cx="4341441" cy="2850852"/>
            <a:chOff x="2238913" y="1694982"/>
            <a:chExt cx="4341441" cy="28508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C4A7FB-FB5B-03BD-3D38-5E69A5C0A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913" y="1694982"/>
              <a:ext cx="4341441" cy="28508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D83DB5-3004-B2D1-1234-9089E3AD2C29}"/>
                </a:ext>
              </a:extLst>
            </p:cNvPr>
            <p:cNvSpPr/>
            <p:nvPr/>
          </p:nvSpPr>
          <p:spPr>
            <a:xfrm>
              <a:off x="4572000" y="3086100"/>
              <a:ext cx="121920" cy="129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D08746-7916-DD5F-5A69-AF10004686F2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19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944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5FA5C0-6EBD-7AA7-A5AC-E151EA85DA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512" y="1833764"/>
            <a:ext cx="3452164" cy="2112179"/>
          </a:xfrm>
          <a:prstGeom prst="rect">
            <a:avLst/>
          </a:prstGeom>
        </p:spPr>
      </p:pic>
      <p:grpSp>
        <p:nvGrpSpPr>
          <p:cNvPr id="1490" name="Google Shape;2067;p56"/>
          <p:cNvGrpSpPr/>
          <p:nvPr/>
        </p:nvGrpSpPr>
        <p:grpSpPr>
          <a:xfrm>
            <a:off x="582534" y="161330"/>
            <a:ext cx="2369672" cy="513497"/>
            <a:chOff x="2584650" y="2110950"/>
            <a:chExt cx="3011622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7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Shapley Values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1" y="791360"/>
            <a:ext cx="744398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가장 합리적인 분배 이론 중 하나 </a:t>
            </a:r>
            <a:r>
              <a:rPr kumimoji="0" lang="en-US" altLang="ko-KR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(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Lloyd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Shapley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제안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, 1951)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가로 글상자 1495"/>
          <p:cNvSpPr txBox="1"/>
          <p:nvPr/>
        </p:nvSpPr>
        <p:spPr>
          <a:xfrm>
            <a:off x="687641" y="1197556"/>
            <a:ext cx="8743742" cy="295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게임</a:t>
            </a:r>
            <a:r>
              <a:rPr lang="en-US" altLang="ko-KR">
                <a:latin typeface="한컴 말랑말랑 Bold"/>
                <a:ea typeface="한컴 말랑말랑 Bold"/>
              </a:rPr>
              <a:t> </a:t>
            </a:r>
            <a:r>
              <a:rPr lang="ko-KR" altLang="en-US">
                <a:latin typeface="한컴 말랑말랑 Bold"/>
                <a:ea typeface="한컴 말랑말랑 Bold"/>
              </a:rPr>
              <a:t>이론을 바탕으로 게임에서 각 플레이어의 </a:t>
            </a:r>
            <a:r>
              <a:rPr lang="ko-KR" altLang="en-US" b="1">
                <a:solidFill>
                  <a:srgbClr val="ff0000"/>
                </a:solidFill>
                <a:latin typeface="한컴 말랑말랑 Bold"/>
                <a:ea typeface="한컴 말랑말랑 Bold"/>
              </a:rPr>
              <a:t>기여도에 따라</a:t>
            </a:r>
            <a:r>
              <a:rPr lang="ko-KR" altLang="en-US">
                <a:latin typeface="한컴 말랑말랑 Bold"/>
                <a:ea typeface="한컴 말랑말랑 Bold"/>
              </a:rPr>
              <a:t> 상금을 공정하게 </a:t>
            </a:r>
            <a:r>
              <a:rPr lang="ko-KR" altLang="en-US" b="1">
                <a:solidFill>
                  <a:srgbClr val="ff0000"/>
                </a:solidFill>
                <a:latin typeface="한컴 말랑말랑 Bold"/>
                <a:ea typeface="한컴 말랑말랑 Bold"/>
              </a:rPr>
              <a:t>할당</a:t>
            </a:r>
            <a:r>
              <a:rPr lang="ko-KR" altLang="en-US">
                <a:latin typeface="한컴 말랑말랑 Bold"/>
                <a:ea typeface="한컴 말랑말랑 Bold"/>
              </a:rPr>
              <a:t>하기 위한 방법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F8BB1-0065-0457-B032-83DE65AB7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71" y="1833765"/>
            <a:ext cx="3452163" cy="2112179"/>
          </a:xfrm>
          <a:prstGeom prst="rect">
            <a:avLst/>
          </a:prstGeom>
        </p:spPr>
      </p:pic>
      <p:sp>
        <p:nvSpPr>
          <p:cNvPr id="8" name="Google Shape;1531;p39">
            <a:extLst>
              <a:ext uri="{FF2B5EF4-FFF2-40B4-BE49-F238E27FC236}">
                <a16:creationId xmlns:a16="http://schemas.microsoft.com/office/drawing/2014/main" id="{6EEBF791-E44B-E20B-8A88-5DAB7FCADDFC}"/>
              </a:ext>
            </a:extLst>
          </p:cNvPr>
          <p:cNvSpPr txBox="1">
            <a:spLocks/>
          </p:cNvSpPr>
          <p:nvPr/>
        </p:nvSpPr>
        <p:spPr>
          <a:xfrm>
            <a:off x="3583674" y="4046824"/>
            <a:ext cx="39495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●"/>
              <a:defRPr sz="115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buFont typeface="DM Sans"/>
              <a:buNone/>
            </a:pPr>
            <a:r>
              <a:rPr lang="ko-KR" altLang="en-US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공정한 상금 할당을 위한 조건 </a:t>
            </a:r>
            <a:r>
              <a:rPr lang="en-US" altLang="ko-KR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0EFC5-C3F4-F729-6793-6EE112D67D0D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20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398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가로 글상자 1495"/>
          <p:cNvSpPr txBox="1"/>
          <p:nvPr/>
        </p:nvSpPr>
        <p:spPr>
          <a:xfrm>
            <a:off x="687641" y="791360"/>
            <a:ext cx="84563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Shapley Values = </a:t>
            </a:r>
            <a:r>
              <a: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플레이어의 </a:t>
            </a:r>
            <a:r>
              <a:rPr kumimoji="0" lang="en-US" altLang="ko-KR" b="1" i="0" u="none" strike="noStrike" kern="0" cap="none" spc="0" normalizeH="0" baseline="0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Marginal contributions</a:t>
            </a:r>
            <a:r>
              <a:rPr kumimoji="0" lang="ko-KR" altLang="en-US" i="0" u="none" strike="noStrike" kern="0" cap="none" spc="0" normalizeH="0" baseline="0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를 계산하여 가중 평균한 값</a:t>
            </a:r>
            <a:endParaRPr kumimoji="0" lang="ko-KR" altLang="en-US" i="0" u="none" strike="noStrike" kern="0" cap="none" spc="0" normalizeH="0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가로 글상자 1495">
            <a:extLst>
              <a:ext uri="{FF2B5EF4-FFF2-40B4-BE49-F238E27FC236}">
                <a16:creationId xmlns:a16="http://schemas.microsoft.com/office/drawing/2014/main" id="{22718CDA-2E6E-E352-AD41-4154B6CC1983}"/>
              </a:ext>
            </a:extLst>
          </p:cNvPr>
          <p:cNvSpPr txBox="1"/>
          <p:nvPr/>
        </p:nvSpPr>
        <p:spPr>
          <a:xfrm>
            <a:off x="687641" y="1159456"/>
            <a:ext cx="84563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Marginal contributions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플레이어 전체 집합에 대해 가능한 모든 부분 집합 마다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특정 플레이어 존재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여부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따른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                                 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상금 변화량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Arial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12000" y="1701919"/>
            <a:ext cx="8198424" cy="2754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0BCB9-E47B-7502-B8D9-ACD08CF5A247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21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45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2BD65F-4E1F-CC85-A09D-E682F6190BB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7" y="427328"/>
            <a:ext cx="7920000" cy="2064412"/>
          </a:xfrm>
          <a:prstGeom prst="rect">
            <a:avLst/>
          </a:prstGeom>
        </p:spPr>
      </p:pic>
      <p:pic>
        <p:nvPicPr>
          <p:cNvPr id="2" name="그림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981137" y="2571750"/>
            <a:ext cx="7920000" cy="2136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3528E-86A4-E5EF-2DE0-F6824C1B6B79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22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31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C3285-FA3D-2340-ACE3-1E8663760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/>
          <a:stretch/>
        </p:blipFill>
        <p:spPr>
          <a:xfrm>
            <a:off x="687640" y="791360"/>
            <a:ext cx="8456360" cy="3679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225A6-DD22-1B4B-2C31-40DEBA65505E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23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02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459395-F35E-B72C-3586-7F819C67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651589"/>
            <a:ext cx="8328660" cy="1737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250DF7-15D2-EF69-A119-8CBDA92E3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2754710"/>
            <a:ext cx="8328660" cy="1704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EDD114-7210-1A79-C51E-7BA83E113EDD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24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109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44DBF4-6C52-722A-0C5D-1DEA8601C2E3}"/>
              </a:ext>
            </a:extLst>
          </p:cNvPr>
          <p:cNvGrpSpPr/>
          <p:nvPr/>
        </p:nvGrpSpPr>
        <p:grpSpPr>
          <a:xfrm>
            <a:off x="982980" y="1755966"/>
            <a:ext cx="7818120" cy="2734770"/>
            <a:chOff x="982980" y="1755966"/>
            <a:chExt cx="7818120" cy="27347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113D32-783A-10D0-CFF3-0A032BE37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980" y="1755966"/>
              <a:ext cx="7818120" cy="273477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0616C7-FAB8-C283-9899-32F00396A0A3}"/>
                </a:ext>
              </a:extLst>
            </p:cNvPr>
            <p:cNvSpPr/>
            <p:nvPr/>
          </p:nvSpPr>
          <p:spPr>
            <a:xfrm>
              <a:off x="998220" y="1767840"/>
              <a:ext cx="26593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E2F3F1D-8172-A42F-7AF8-85B93C988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93" y="710484"/>
            <a:ext cx="1477487" cy="754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6A1011-9094-A679-B473-7E9C148E6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25" y="710484"/>
            <a:ext cx="597276" cy="754198"/>
          </a:xfrm>
          <a:prstGeom prst="rect">
            <a:avLst/>
          </a:prstGeom>
        </p:spPr>
      </p:pic>
      <p:grpSp>
        <p:nvGrpSpPr>
          <p:cNvPr id="12" name="Google Shape;3054;p72">
            <a:extLst>
              <a:ext uri="{FF2B5EF4-FFF2-40B4-BE49-F238E27FC236}">
                <a16:creationId xmlns:a16="http://schemas.microsoft.com/office/drawing/2014/main" id="{7DC86124-D2A4-A6D5-1C74-9FAFB401A173}"/>
              </a:ext>
            </a:extLst>
          </p:cNvPr>
          <p:cNvGrpSpPr/>
          <p:nvPr/>
        </p:nvGrpSpPr>
        <p:grpSpPr>
          <a:xfrm>
            <a:off x="2468880" y="910303"/>
            <a:ext cx="597276" cy="354560"/>
            <a:chOff x="4920150" y="1977875"/>
            <a:chExt cx="68525" cy="33800"/>
          </a:xfrm>
        </p:grpSpPr>
        <p:sp>
          <p:nvSpPr>
            <p:cNvPr id="13" name="Google Shape;3055;p72">
              <a:extLst>
                <a:ext uri="{FF2B5EF4-FFF2-40B4-BE49-F238E27FC236}">
                  <a16:creationId xmlns:a16="http://schemas.microsoft.com/office/drawing/2014/main" id="{4F801F19-FF7C-4144-A426-85E55F88F27A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56;p72">
              <a:extLst>
                <a:ext uri="{FF2B5EF4-FFF2-40B4-BE49-F238E27FC236}">
                  <a16:creationId xmlns:a16="http://schemas.microsoft.com/office/drawing/2014/main" id="{E6CA226B-E46E-18A1-C6B4-1409CEAD11A8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57;p72">
              <a:extLst>
                <a:ext uri="{FF2B5EF4-FFF2-40B4-BE49-F238E27FC236}">
                  <a16:creationId xmlns:a16="http://schemas.microsoft.com/office/drawing/2014/main" id="{435AA6CD-07BA-6833-C692-7213A99FF29E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067;p56">
            <a:extLst>
              <a:ext uri="{FF2B5EF4-FFF2-40B4-BE49-F238E27FC236}">
                <a16:creationId xmlns:a16="http://schemas.microsoft.com/office/drawing/2014/main" id="{A075AE61-5485-EAF9-A220-7CCB057BA529}"/>
              </a:ext>
            </a:extLst>
          </p:cNvPr>
          <p:cNvGrpSpPr/>
          <p:nvPr/>
        </p:nvGrpSpPr>
        <p:grpSpPr>
          <a:xfrm>
            <a:off x="3072862" y="759445"/>
            <a:ext cx="2223037" cy="656688"/>
            <a:chOff x="2584650" y="2110950"/>
            <a:chExt cx="2995385" cy="921600"/>
          </a:xfrm>
        </p:grpSpPr>
        <p:sp>
          <p:nvSpPr>
            <p:cNvPr id="17" name="Google Shape;2068;p56">
              <a:extLst>
                <a:ext uri="{FF2B5EF4-FFF2-40B4-BE49-F238E27FC236}">
                  <a16:creationId xmlns:a16="http://schemas.microsoft.com/office/drawing/2014/main" id="{E56E3E7F-3A5D-E0D5-4D75-98F9FE31DE74}"/>
                </a:ext>
              </a:extLst>
            </p:cNvPr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8" name="Google Shape;2069;p56">
              <a:extLst>
                <a:ext uri="{FF2B5EF4-FFF2-40B4-BE49-F238E27FC236}">
                  <a16:creationId xmlns:a16="http://schemas.microsoft.com/office/drawing/2014/main" id="{3F11572F-20AA-696D-A2AC-F428CC85AAB1}"/>
                </a:ext>
              </a:extLst>
            </p:cNvPr>
            <p:cNvSpPr/>
            <p:nvPr/>
          </p:nvSpPr>
          <p:spPr>
            <a:xfrm>
              <a:off x="2600885" y="2110950"/>
              <a:ext cx="297915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모델의</a:t>
              </a:r>
              <a:endParaRPr kumimoji="0" lang="en-US" altLang="ko-KR" sz="2000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FF0000"/>
                  </a:solidFill>
                  <a:latin typeface="한컴 말랑말랑 Regular"/>
                  <a:ea typeface="한컴 말랑말랑 Regular"/>
                </a:rPr>
                <a:t>Input features</a:t>
              </a:r>
              <a:endParaRPr kumimoji="0" lang="ko-KR" altLang="en-US" sz="2000" b="1" i="0" u="none" strike="noStrike" kern="0" cap="none" spc="0" normalizeH="0" baseline="0" dirty="0">
                <a:solidFill>
                  <a:srgbClr val="FF0000"/>
                </a:solidFill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19" name="Google Shape;3054;p72">
            <a:extLst>
              <a:ext uri="{FF2B5EF4-FFF2-40B4-BE49-F238E27FC236}">
                <a16:creationId xmlns:a16="http://schemas.microsoft.com/office/drawing/2014/main" id="{0AB2182D-0FD4-02AB-3631-F4290F06D634}"/>
              </a:ext>
            </a:extLst>
          </p:cNvPr>
          <p:cNvGrpSpPr/>
          <p:nvPr/>
        </p:nvGrpSpPr>
        <p:grpSpPr>
          <a:xfrm>
            <a:off x="6400801" y="910303"/>
            <a:ext cx="597276" cy="354560"/>
            <a:chOff x="4920150" y="1977875"/>
            <a:chExt cx="68525" cy="33800"/>
          </a:xfrm>
        </p:grpSpPr>
        <p:sp>
          <p:nvSpPr>
            <p:cNvPr id="20" name="Google Shape;3055;p72">
              <a:extLst>
                <a:ext uri="{FF2B5EF4-FFF2-40B4-BE49-F238E27FC236}">
                  <a16:creationId xmlns:a16="http://schemas.microsoft.com/office/drawing/2014/main" id="{1CD4534B-B436-FE3B-59CF-DAC9300E05ED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56;p72">
              <a:extLst>
                <a:ext uri="{FF2B5EF4-FFF2-40B4-BE49-F238E27FC236}">
                  <a16:creationId xmlns:a16="http://schemas.microsoft.com/office/drawing/2014/main" id="{8C012C4C-8887-A97E-2D95-7944AC0327AC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57;p72">
              <a:extLst>
                <a:ext uri="{FF2B5EF4-FFF2-40B4-BE49-F238E27FC236}">
                  <a16:creationId xmlns:a16="http://schemas.microsoft.com/office/drawing/2014/main" id="{27975D16-BF55-09C1-9476-9DDC241D7BBF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67;p56">
            <a:extLst>
              <a:ext uri="{FF2B5EF4-FFF2-40B4-BE49-F238E27FC236}">
                <a16:creationId xmlns:a16="http://schemas.microsoft.com/office/drawing/2014/main" id="{731C85E9-0EC8-7A45-715E-184F7B19956B}"/>
              </a:ext>
            </a:extLst>
          </p:cNvPr>
          <p:cNvGrpSpPr/>
          <p:nvPr/>
        </p:nvGrpSpPr>
        <p:grpSpPr>
          <a:xfrm>
            <a:off x="6998077" y="830834"/>
            <a:ext cx="1696343" cy="513497"/>
            <a:chOff x="2584650" y="2110950"/>
            <a:chExt cx="2995385" cy="921600"/>
          </a:xfrm>
        </p:grpSpPr>
        <p:sp>
          <p:nvSpPr>
            <p:cNvPr id="24" name="Google Shape;2068;p56">
              <a:extLst>
                <a:ext uri="{FF2B5EF4-FFF2-40B4-BE49-F238E27FC236}">
                  <a16:creationId xmlns:a16="http://schemas.microsoft.com/office/drawing/2014/main" id="{1706D558-9770-1C31-07C2-F39EC885C852}"/>
                </a:ext>
              </a:extLst>
            </p:cNvPr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25" name="Google Shape;2069;p56">
              <a:extLst>
                <a:ext uri="{FF2B5EF4-FFF2-40B4-BE49-F238E27FC236}">
                  <a16:creationId xmlns:a16="http://schemas.microsoft.com/office/drawing/2014/main" id="{A804CC20-E325-CC59-F202-F4ACC40508B1}"/>
                </a:ext>
              </a:extLst>
            </p:cNvPr>
            <p:cNvSpPr/>
            <p:nvPr/>
          </p:nvSpPr>
          <p:spPr>
            <a:xfrm>
              <a:off x="2600885" y="2110950"/>
              <a:ext cx="297915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모델의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</a:t>
              </a:r>
              <a:r>
                <a:rPr lang="ko-KR" altLang="en-US" sz="2000" b="1" dirty="0">
                  <a:solidFill>
                    <a:srgbClr val="FF0000"/>
                  </a:solidFill>
                  <a:latin typeface="한컴 말랑말랑 Regular"/>
                  <a:ea typeface="한컴 말랑말랑 Regular"/>
                </a:rPr>
                <a:t>예측</a:t>
              </a:r>
              <a:endParaRPr kumimoji="0" lang="ko-KR" altLang="en-US" sz="2000" b="1" i="0" u="none" strike="noStrike" kern="0" cap="none" spc="0" normalizeH="0" baseline="0" dirty="0">
                <a:solidFill>
                  <a:srgbClr val="FF0000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4488D9-ABFE-F258-0025-AA344277A69B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25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4472319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>
            <a:extLst>
              <a:ext uri="{FF2B5EF4-FFF2-40B4-BE49-F238E27FC236}">
                <a16:creationId xmlns:a16="http://schemas.microsoft.com/office/drawing/2014/main" id="{322751A0-C833-C73A-797F-CC33F2D7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50" y="1456439"/>
            <a:ext cx="6365430" cy="1018972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7" name="Google Shape;1481;p36">
            <a:extLst>
              <a:ext uri="{FF2B5EF4-FFF2-40B4-BE49-F238E27FC236}">
                <a16:creationId xmlns:a16="http://schemas.microsoft.com/office/drawing/2014/main" id="{2DC2019A-F76D-EDA4-20AA-F35B000D3702}"/>
              </a:ext>
            </a:extLst>
          </p:cNvPr>
          <p:cNvCxnSpPr>
            <a:cxnSpLocks/>
          </p:cNvCxnSpPr>
          <p:nvPr/>
        </p:nvCxnSpPr>
        <p:spPr>
          <a:xfrm>
            <a:off x="815350" y="1168125"/>
            <a:ext cx="1467313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482;p36">
            <a:extLst>
              <a:ext uri="{FF2B5EF4-FFF2-40B4-BE49-F238E27FC236}">
                <a16:creationId xmlns:a16="http://schemas.microsoft.com/office/drawing/2014/main" id="{4F50EB16-19F3-1AA4-544B-F95E3FBA7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한컴 말랑말랑 Regular"/>
                <a:ea typeface="한컴 말랑말랑 Regular"/>
              </a:rPr>
              <a:t>SHAP</a:t>
            </a:r>
            <a:r>
              <a:rPr lang="ko-KR" altLang="en-US" b="1" dirty="0">
                <a:latin typeface="한컴 말랑말랑 Regular"/>
                <a:ea typeface="한컴 말랑말랑 Regular"/>
              </a:rPr>
              <a:t> 코드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A0F3C-F826-6A7B-4FC8-3B84834DBB67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26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가로 글상자 1498"/>
          <p:cNvSpPr txBox="1"/>
          <p:nvPr/>
        </p:nvSpPr>
        <p:spPr>
          <a:xfrm>
            <a:off x="908794" y="3125286"/>
            <a:ext cx="6800326" cy="33990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Shap.force_plot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 특정데이터에 대한 섀플리 값을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차원 평면에 정렬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<a:solidFill>
                <a:schemeClr val="dk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2" name="가로 글상자 1498"/>
          <p:cNvSpPr txBox="1"/>
          <p:nvPr/>
        </p:nvSpPr>
        <p:spPr>
          <a:xfrm>
            <a:off x="943857" y="3612526"/>
            <a:ext cx="7841334" cy="34796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Shap.summary_plot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 전체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feature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</a:rPr>
              <a:t>들이 섀플리 값 결정에 어ᄄᅠᇂ게 관여하는지 시각화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<a:solidFill>
                <a:schemeClr val="dk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5" name="가로 글상자 1498"/>
          <p:cNvSpPr txBox="1"/>
          <p:nvPr/>
        </p:nvSpPr>
        <p:spPr>
          <a:xfrm>
            <a:off x="908793" y="2642233"/>
            <a:ext cx="4572000" cy="346712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Shap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출력 함수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<a:solidFill>
                <a:srgbClr val="055d99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6" name="가로 글상자 1498"/>
          <p:cNvSpPr txBox="1"/>
          <p:nvPr/>
        </p:nvSpPr>
        <p:spPr>
          <a:xfrm>
            <a:off x="919363" y="4159533"/>
            <a:ext cx="7841334" cy="343887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Shap.dependence_plot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 특정 피처에 대한 영향력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3906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27" name="Google Shape;1527;p39"/>
          <p:cNvGrpSpPr/>
          <p:nvPr/>
        </p:nvGrpSpPr>
        <p:grpSpPr>
          <a:xfrm>
            <a:off x="1996634" y="1755582"/>
            <a:ext cx="4068503" cy="1176515"/>
            <a:chOff x="2584650" y="2110950"/>
            <a:chExt cx="3974700" cy="921600"/>
          </a:xfrm>
        </p:grpSpPr>
        <p:sp>
          <p:nvSpPr>
            <p:cNvPr id="1528" name="Google Shape;1528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결과</a:t>
            </a:r>
            <a:endParaRPr dirty="0"/>
          </a:p>
        </p:txBody>
      </p:sp>
      <p:sp>
        <p:nvSpPr>
          <p:cNvPr id="1531" name="Google Shape;1531;p39"/>
          <p:cNvSpPr txBox="1">
            <a:spLocks noGrp="1"/>
          </p:cNvSpPr>
          <p:nvPr>
            <p:ph type="subTitle" idx="1"/>
          </p:nvPr>
        </p:nvSpPr>
        <p:spPr>
          <a:xfrm>
            <a:off x="2035725" y="2932074"/>
            <a:ext cx="3949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성능 평가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2) XAI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적용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1532" name="Google Shape;1532;p39"/>
          <p:cNvGrpSpPr/>
          <p:nvPr/>
        </p:nvGrpSpPr>
        <p:grpSpPr>
          <a:xfrm>
            <a:off x="6186172" y="1880225"/>
            <a:ext cx="1380692" cy="1380692"/>
            <a:chOff x="8593925" y="1928850"/>
            <a:chExt cx="1285800" cy="1285800"/>
          </a:xfrm>
        </p:grpSpPr>
        <p:sp>
          <p:nvSpPr>
            <p:cNvPr id="1533" name="Google Shape;1533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39"/>
          <p:cNvSpPr txBox="1">
            <a:spLocks noGrp="1"/>
          </p:cNvSpPr>
          <p:nvPr>
            <p:ph type="title" idx="2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9526B-6D9B-3B6D-4884-EFA7A72E6CBB}"/>
              </a:ext>
            </a:extLst>
          </p:cNvPr>
          <p:cNvSpPr txBox="1"/>
          <p:nvPr/>
        </p:nvSpPr>
        <p:spPr>
          <a:xfrm>
            <a:off x="7875210" y="413822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27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7987406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5" y="161330"/>
            <a:ext cx="2082287" cy="513497"/>
            <a:chOff x="2584650" y="2110950"/>
            <a:chExt cx="3011622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7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모델 성능 평가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036D4E-56CA-56A9-EF8B-C16792D3BFD6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28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9868CC-3E29-9758-45FE-EA19883015A1}"/>
              </a:ext>
            </a:extLst>
          </p:cNvPr>
          <p:cNvGrpSpPr/>
          <p:nvPr/>
        </p:nvGrpSpPr>
        <p:grpSpPr>
          <a:xfrm>
            <a:off x="948009" y="975906"/>
            <a:ext cx="3838575" cy="2590800"/>
            <a:chOff x="948009" y="1093470"/>
            <a:chExt cx="3838575" cy="2590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A910FC4-F7F1-D450-81C2-9ECFA584D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09" y="1093470"/>
              <a:ext cx="3838575" cy="25908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4FA087-789F-EF4D-566E-D07FD7B80162}"/>
                </a:ext>
              </a:extLst>
            </p:cNvPr>
            <p:cNvSpPr/>
            <p:nvPr/>
          </p:nvSpPr>
          <p:spPr>
            <a:xfrm>
              <a:off x="4029891" y="1613263"/>
              <a:ext cx="404949" cy="18418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F71D8-BF70-5DEF-365D-7F66C8D96D1B}"/>
              </a:ext>
            </a:extLst>
          </p:cNvPr>
          <p:cNvGrpSpPr/>
          <p:nvPr/>
        </p:nvGrpSpPr>
        <p:grpSpPr>
          <a:xfrm>
            <a:off x="5238342" y="990193"/>
            <a:ext cx="3552825" cy="2562225"/>
            <a:chOff x="5238342" y="1107757"/>
            <a:chExt cx="3552825" cy="25622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4F439D7-F2E2-0464-2295-EF23BC8A5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8342" y="1107757"/>
              <a:ext cx="3552825" cy="25622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4F9B09-1C8E-F5B9-2A5F-F92A52DBD1CC}"/>
                </a:ext>
              </a:extLst>
            </p:cNvPr>
            <p:cNvSpPr/>
            <p:nvPr/>
          </p:nvSpPr>
          <p:spPr>
            <a:xfrm>
              <a:off x="8101148" y="1489165"/>
              <a:ext cx="404949" cy="19289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8B06297-D33D-EA11-48A9-F88496B4F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438" y="3755573"/>
            <a:ext cx="2009775" cy="8996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B53BE3-DA45-6EF1-C6DC-891E59238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716" y="3755573"/>
            <a:ext cx="2886075" cy="899644"/>
          </a:xfrm>
          <a:prstGeom prst="rect">
            <a:avLst/>
          </a:prstGeom>
        </p:spPr>
      </p:pic>
      <p:sp>
        <p:nvSpPr>
          <p:cNvPr id="17" name="가로 글상자 1498">
            <a:extLst>
              <a:ext uri="{FF2B5EF4-FFF2-40B4-BE49-F238E27FC236}">
                <a16:creationId xmlns:a16="http://schemas.microsoft.com/office/drawing/2014/main" id="{14D02F18-2743-B2E2-4729-A5585882B045}"/>
              </a:ext>
            </a:extLst>
          </p:cNvPr>
          <p:cNvSpPr txBox="1"/>
          <p:nvPr/>
        </p:nvSpPr>
        <p:spPr>
          <a:xfrm>
            <a:off x="948009" y="724789"/>
            <a:ext cx="18745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500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SMOTE</a:t>
            </a:r>
            <a:r>
              <a:rPr lang="en-US" altLang="ko-KR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적용 전</a:t>
            </a:r>
            <a:endParaRPr kumimoji="0" lang="ko-KR" altLang="en-US" sz="1500" b="1" i="0" u="none" strike="noStrike" kern="0" cap="none" spc="0" normalizeH="0" baseline="0" dirty="0">
              <a:solidFill>
                <a:schemeClr val="tx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8" name="가로 글상자 1498">
            <a:extLst>
              <a:ext uri="{FF2B5EF4-FFF2-40B4-BE49-F238E27FC236}">
                <a16:creationId xmlns:a16="http://schemas.microsoft.com/office/drawing/2014/main" id="{72996054-2742-AD62-0432-682BB00DBF37}"/>
              </a:ext>
            </a:extLst>
          </p:cNvPr>
          <p:cNvSpPr txBox="1"/>
          <p:nvPr/>
        </p:nvSpPr>
        <p:spPr>
          <a:xfrm>
            <a:off x="5238342" y="724789"/>
            <a:ext cx="18745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500" b="1" dirty="0">
                <a:solidFill>
                  <a:srgbClr val="FF0000"/>
                </a:solidFill>
                <a:latin typeface="한컴 말랑말랑 Regular"/>
                <a:ea typeface="한컴 말랑말랑 Regular"/>
              </a:rPr>
              <a:t>SMOTE</a:t>
            </a:r>
            <a:r>
              <a:rPr lang="en-US" altLang="ko-KR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한컴 말랑말랑 Regular"/>
                <a:ea typeface="한컴 말랑말랑 Regular"/>
              </a:rPr>
              <a:t>적용 후</a:t>
            </a:r>
            <a:endParaRPr kumimoji="0" lang="ko-KR" altLang="en-US" sz="1500" b="1" i="0" u="none" strike="noStrike" kern="0" cap="none" spc="0" normalizeH="0" baseline="0" dirty="0">
              <a:solidFill>
                <a:schemeClr val="tx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496" name="가로 글상자 1498"/>
          <p:cNvSpPr txBox="1"/>
          <p:nvPr/>
        </p:nvSpPr>
        <p:spPr>
          <a:xfrm>
            <a:off x="3947338" y="1683150"/>
            <a:ext cx="705258" cy="24046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85.692%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497" name="가로 글상자 1498"/>
          <p:cNvSpPr txBox="1"/>
          <p:nvPr/>
        </p:nvSpPr>
        <p:spPr>
          <a:xfrm>
            <a:off x="7990335" y="1483857"/>
            <a:ext cx="822489" cy="238262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87.5259%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76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27" name="Google Shape;1527;p39"/>
          <p:cNvGrpSpPr/>
          <p:nvPr/>
        </p:nvGrpSpPr>
        <p:grpSpPr>
          <a:xfrm rot="0">
            <a:off x="2683793" y="837099"/>
            <a:ext cx="4068503" cy="1176515"/>
            <a:chOff x="2584650" y="2110950"/>
            <a:chExt cx="3974700" cy="921600"/>
          </a:xfrm>
        </p:grpSpPr>
        <p:sp>
          <p:nvSpPr>
            <p:cNvPr id="1528" name="Google Shape;1528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10"/>
                    <a:alpha val="59460"/>
                  </a:srgbClr>
                </a:gs>
                <a:gs pos="100000">
                  <a:srgbClr val="c8eeff">
                    <a:alpha val="59610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30" name="Google Shape;1530;p39"/>
          <p:cNvSpPr txBox="1">
            <a:spLocks noGrp="1"/>
          </p:cNvSpPr>
          <p:nvPr>
            <p:ph type="title" idx="0"/>
          </p:nvPr>
        </p:nvSpPr>
        <p:spPr>
          <a:xfrm>
            <a:off x="2762095" y="984081"/>
            <a:ext cx="39495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한컴 말랑말랑 Regular"/>
                <a:ea typeface="한컴 말랑말랑 Regular"/>
              </a:rPr>
              <a:t>목표</a:t>
            </a:r>
            <a:endParaRPr lang="ko-KR" altLang="en-US" b="1">
              <a:latin typeface="한컴 말랑말랑 Regular"/>
              <a:ea typeface="한컴 말랑말랑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7865" y="4183942"/>
            <a:ext cx="52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Aharoni"/>
                <a:cs typeface="Aharoni"/>
              </a:rPr>
              <a:t>4</a:t>
            </a:r>
            <a:endParaRPr lang="ko-KR" altLang="en-US" sz="2000">
              <a:latin typeface="Aharoni"/>
              <a:cs typeface="Aharoni"/>
            </a:endParaRPr>
          </a:p>
        </p:txBody>
      </p:sp>
      <p:sp>
        <p:nvSpPr>
          <p:cNvPr id="1538" name="Google Shape;1520;p38"/>
          <p:cNvSpPr txBox="1">
            <a:spLocks noGrp="1"/>
          </p:cNvSpPr>
          <p:nvPr/>
        </p:nvSpPr>
        <p:spPr>
          <a:xfrm>
            <a:off x="2769032" y="2190749"/>
            <a:ext cx="4109400" cy="1698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 데이터 불균형 해결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endParaRPr xmlns:mc="http://schemas.openxmlformats.org/markup-compatibility/2006" xmlns:hp="http://schemas.haansoft.com/office/presentation/8.0" kumimoji="0" lang="en-US" sz="2000" b="0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xmlns:mc="http://schemas.openxmlformats.org/markup-compatibility/2006" xmlns:hp="http://schemas.haansoft.com/office/presentation/8.0" kumimoji="0" lang="en-US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2. XAI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적용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DM San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</a:rPr>
              <a:t>정확도 향상</a:t>
            </a:r>
            <a:endParaRPr xmlns:mc="http://schemas.openxmlformats.org/markup-compatibility/2006" xmlns:hp="http://schemas.haansoft.com/office/presentation/8.0" kumimoji="0" sz="2000" b="0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7434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2" y="791360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P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erson1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522" y="1208390"/>
            <a:ext cx="5400040" cy="97366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십자형 10">
            <a:extLst>
              <a:ext uri="{FF2B5EF4-FFF2-40B4-BE49-F238E27FC236}">
                <a16:creationId xmlns:a16="http://schemas.microsoft.com/office/drawing/2014/main" id="{1F9215F7-480E-1E4A-AB68-309BC2D643D7}"/>
              </a:ext>
            </a:extLst>
          </p:cNvPr>
          <p:cNvSpPr/>
          <p:nvPr/>
        </p:nvSpPr>
        <p:spPr>
          <a:xfrm>
            <a:off x="2394522" y="3573566"/>
            <a:ext cx="361544" cy="361544"/>
          </a:xfrm>
          <a:prstGeom prst="plus">
            <a:avLst>
              <a:gd name="adj" fmla="val 381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8BBBB5-1D5B-386B-6CAA-3664DA0A2D21}"/>
              </a:ext>
            </a:extLst>
          </p:cNvPr>
          <p:cNvGrpSpPr/>
          <p:nvPr/>
        </p:nvGrpSpPr>
        <p:grpSpPr>
          <a:xfrm>
            <a:off x="5030675" y="3646701"/>
            <a:ext cx="321035" cy="186811"/>
            <a:chOff x="5093547" y="2187787"/>
            <a:chExt cx="321035" cy="18681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264C6C-1A74-7AD3-3755-5F4B0198D125}"/>
                </a:ext>
              </a:extLst>
            </p:cNvPr>
            <p:cNvSpPr/>
            <p:nvPr/>
          </p:nvSpPr>
          <p:spPr>
            <a:xfrm>
              <a:off x="5093547" y="2187787"/>
              <a:ext cx="321035" cy="6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F6DA79-5A17-2E5C-D65A-B116930C7AAE}"/>
                </a:ext>
              </a:extLst>
            </p:cNvPr>
            <p:cNvSpPr/>
            <p:nvPr/>
          </p:nvSpPr>
          <p:spPr>
            <a:xfrm>
              <a:off x="5093547" y="2313537"/>
              <a:ext cx="321035" cy="6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73295B-C7E6-0376-A775-1373158450FB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29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49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48300" y="3098945"/>
            <a:ext cx="3590837" cy="1200150"/>
          </a:xfrm>
          <a:prstGeom prst="rect">
            <a:avLst/>
          </a:prstGeom>
        </p:spPr>
      </p:pic>
      <p:pic>
        <p:nvPicPr>
          <p:cNvPr id="149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41054" y="2791322"/>
            <a:ext cx="3446665" cy="1836229"/>
          </a:xfrm>
          <a:prstGeom prst="rect">
            <a:avLst/>
          </a:prstGeom>
        </p:spPr>
      </p:pic>
      <p:pic>
        <p:nvPicPr>
          <p:cNvPr id="149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68793" y="829723"/>
            <a:ext cx="1962150" cy="1742027"/>
          </a:xfrm>
          <a:prstGeom prst="rect">
            <a:avLst/>
          </a:prstGeom>
        </p:spPr>
      </p:pic>
      <p:pic>
        <p:nvPicPr>
          <p:cNvPr id="150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8644" y="2391755"/>
            <a:ext cx="1642675" cy="21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2" y="791360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P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erson2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1F9215F7-480E-1E4A-AB68-309BC2D643D7}"/>
              </a:ext>
            </a:extLst>
          </p:cNvPr>
          <p:cNvSpPr/>
          <p:nvPr/>
        </p:nvSpPr>
        <p:spPr>
          <a:xfrm>
            <a:off x="2394522" y="3573566"/>
            <a:ext cx="361544" cy="361544"/>
          </a:xfrm>
          <a:prstGeom prst="plus">
            <a:avLst>
              <a:gd name="adj" fmla="val 381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8BBBB5-1D5B-386B-6CAA-3664DA0A2D21}"/>
              </a:ext>
            </a:extLst>
          </p:cNvPr>
          <p:cNvGrpSpPr/>
          <p:nvPr/>
        </p:nvGrpSpPr>
        <p:grpSpPr>
          <a:xfrm>
            <a:off x="5030675" y="3646701"/>
            <a:ext cx="321035" cy="186811"/>
            <a:chOff x="5093547" y="2187787"/>
            <a:chExt cx="321035" cy="18681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264C6C-1A74-7AD3-3755-5F4B0198D125}"/>
                </a:ext>
              </a:extLst>
            </p:cNvPr>
            <p:cNvSpPr/>
            <p:nvPr/>
          </p:nvSpPr>
          <p:spPr>
            <a:xfrm>
              <a:off x="5093547" y="2187787"/>
              <a:ext cx="321035" cy="6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F6DA79-5A17-2E5C-D65A-B116930C7AAE}"/>
                </a:ext>
              </a:extLst>
            </p:cNvPr>
            <p:cNvSpPr/>
            <p:nvPr/>
          </p:nvSpPr>
          <p:spPr>
            <a:xfrm>
              <a:off x="5093547" y="2313537"/>
              <a:ext cx="321035" cy="610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3522" y="1182614"/>
            <a:ext cx="5400040" cy="96492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B1824982-BCD8-4D46-A38F-97CCE96D3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562" y="867107"/>
            <a:ext cx="2026920" cy="16865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27B30A-EE6A-D68F-C4E4-ED8FFD6BB7FD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30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49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84310" y="2702827"/>
            <a:ext cx="3194043" cy="1836229"/>
          </a:xfrm>
          <a:prstGeom prst="rect">
            <a:avLst/>
          </a:prstGeom>
        </p:spPr>
      </p:pic>
      <p:pic>
        <p:nvPicPr>
          <p:cNvPr id="149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39562" y="3081468"/>
            <a:ext cx="3564621" cy="1200150"/>
          </a:xfrm>
          <a:prstGeom prst="rect">
            <a:avLst/>
          </a:prstGeom>
        </p:spPr>
      </p:pic>
      <p:pic>
        <p:nvPicPr>
          <p:cNvPr id="149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8233" y="2500613"/>
            <a:ext cx="1656282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2" y="791360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전체 데이터셋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5"/>
          <p:cNvPicPr/>
          <p:nvPr/>
        </p:nvPicPr>
        <p:blipFill rotWithShape="1">
          <a:blip r:embed="rId3"/>
          <a:srcRect l="10290" t="38790" r="54650" b="24830"/>
          <a:stretch>
            <a:fillRect/>
          </a:stretch>
        </p:blipFill>
        <p:spPr>
          <a:xfrm>
            <a:off x="750208" y="1217782"/>
            <a:ext cx="8393792" cy="32162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BADA1-9CCD-4D46-F8F5-40AD8D3EAE5E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31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064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2" y="791360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전체 데이터셋 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(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나이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BADA1-9CCD-4D46-F8F5-40AD8D3EAE5E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32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8" name="그림 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02640" y="1366338"/>
            <a:ext cx="8280000" cy="32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6" name="가로 글상자 1495"/>
          <p:cNvSpPr txBox="1"/>
          <p:nvPr/>
        </p:nvSpPr>
        <p:spPr>
          <a:xfrm>
            <a:off x="687642" y="791360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전체 데이터셋 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(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최대 심박수</a:t>
            </a:r>
            <a:r>
              <a:rPr lang="en-US" altLang="ko-KR" sz="1700" b="1" dirty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)</a:t>
            </a:r>
            <a:endParaRPr kumimoji="0" lang="ko-KR" altLang="en-US" sz="1400" b="0" i="0" u="none" strike="noStrike" kern="0" cap="none" spc="0" normalizeH="0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BADA1-9CCD-4D46-F8F5-40AD8D3EAE5E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33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02640" y="1366338"/>
            <a:ext cx="8280000" cy="31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pic>
        <p:nvPicPr>
          <p:cNvPr id="3" name="Picture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663" y="1045410"/>
            <a:ext cx="3822337" cy="36498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28"/>
          <p:cNvPicPr>
            <a:picLocks noChangeAspect="1"/>
          </p:cNvPicPr>
          <p:nvPr/>
        </p:nvPicPr>
        <p:blipFill rotWithShape="1">
          <a:blip r:embed="rId4"/>
          <a:srcRect l="2460"/>
          <a:stretch>
            <a:fillRect/>
          </a:stretch>
        </p:blipFill>
        <p:spPr>
          <a:xfrm>
            <a:off x="4912431" y="1038083"/>
            <a:ext cx="4134394" cy="36498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20BFE-5738-77B2-82A0-08D6D59E1A3F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34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93" name="가로 글상자 1495"/>
          <p:cNvSpPr txBox="1"/>
          <p:nvPr/>
        </p:nvSpPr>
        <p:spPr>
          <a:xfrm>
            <a:off x="702295" y="659475"/>
            <a:ext cx="1846385" cy="34827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summary_plot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<a:solidFill>
                <a:schemeClr val="dk1"/>
              </a:solidFill>
              <a:latin typeface="한컴 말랑말랑 Regular"/>
              <a:ea typeface="한컴 말랑말랑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0105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 rot="0"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Aharoni"/>
                <a:cs typeface="Aharoni"/>
              </a:rPr>
              <a:t>34</a:t>
            </a:r>
            <a:endParaRPr lang="ko-KR" altLang="en-US" sz="2000">
              <a:latin typeface="Aharoni"/>
              <a:cs typeface="Aharoni"/>
            </a:endParaRPr>
          </a:p>
        </p:txBody>
      </p:sp>
      <p:pic>
        <p:nvPicPr>
          <p:cNvPr id="14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6569" y="1552372"/>
            <a:ext cx="3869127" cy="3174950"/>
          </a:xfrm>
          <a:prstGeom prst="rect">
            <a:avLst/>
          </a:prstGeom>
        </p:spPr>
      </p:pic>
      <p:pic>
        <p:nvPicPr>
          <p:cNvPr id="149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1647623"/>
            <a:ext cx="4420216" cy="3093307"/>
          </a:xfrm>
          <a:prstGeom prst="rect">
            <a:avLst/>
          </a:prstGeom>
        </p:spPr>
      </p:pic>
      <p:sp>
        <p:nvSpPr>
          <p:cNvPr id="1497" name="가로 글상자 1495"/>
          <p:cNvSpPr txBox="1"/>
          <p:nvPr/>
        </p:nvSpPr>
        <p:spPr>
          <a:xfrm>
            <a:off x="634259" y="720707"/>
            <a:ext cx="2091313" cy="344188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dependence_plot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499" name="가로 글상자 1495"/>
          <p:cNvSpPr txBox="1"/>
          <p:nvPr/>
        </p:nvSpPr>
        <p:spPr>
          <a:xfrm>
            <a:off x="6429539" y="1216006"/>
            <a:ext cx="2091313" cy="28839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chemeClr val="tx1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Oldpeak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chemeClr val="tx1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  <p:sp>
        <p:nvSpPr>
          <p:cNvPr id="1500" name="가로 글상자 1495"/>
          <p:cNvSpPr txBox="1"/>
          <p:nvPr/>
        </p:nvSpPr>
        <p:spPr>
          <a:xfrm>
            <a:off x="1588118" y="1177906"/>
            <a:ext cx="2091313" cy="28839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ST_Slope_Flat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2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 rot="0">
            <a:off x="582536" y="161330"/>
            <a:ext cx="1494458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b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XAI</a:t>
              </a:r>
              <a:r>
                <a:rPr lang="ko-KR" altLang="en-US" sz="2000" b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 적용</a:t>
              </a:r>
              <a:endParaRPr kumimoji="0" lang="ko-KR" altLang="en-US" sz="20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Aharoni"/>
                <a:cs typeface="Aharoni"/>
              </a:rPr>
              <a:t>34</a:t>
            </a:r>
            <a:endParaRPr lang="ko-KR" altLang="en-US" sz="2000">
              <a:latin typeface="Aharoni"/>
              <a:cs typeface="Aharoni"/>
            </a:endParaRPr>
          </a:p>
        </p:txBody>
      </p:sp>
      <p:sp>
        <p:nvSpPr>
          <p:cNvPr id="1497" name="가로 글상자 1495"/>
          <p:cNvSpPr txBox="1"/>
          <p:nvPr/>
        </p:nvSpPr>
        <p:spPr>
          <a:xfrm>
            <a:off x="634259" y="720707"/>
            <a:ext cx="2152546" cy="344188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  <a:solidFill>
                  <a:srgbClr val="055d9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dependence_plot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0" cap="none" spc="0" normalizeH="0" baseline="0" mc:Ignorable="hp" hp:hslEmbossed="0">
              <a:solidFill>
                <a:srgbClr val="055d99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  <p:pic>
        <p:nvPicPr>
          <p:cNvPr id="14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28549" y="1408140"/>
            <a:ext cx="4486901" cy="2857898"/>
          </a:xfrm>
          <a:prstGeom prst="rect">
            <a:avLst/>
          </a:prstGeom>
        </p:spPr>
      </p:pic>
      <p:sp>
        <p:nvSpPr>
          <p:cNvPr id="1499" name="가로 글상자 1495"/>
          <p:cNvSpPr txBox="1"/>
          <p:nvPr/>
        </p:nvSpPr>
        <p:spPr>
          <a:xfrm>
            <a:off x="3526343" y="1035032"/>
            <a:ext cx="2091313" cy="28839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ST_Slope_Up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9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27" name="Google Shape;1527;p39"/>
          <p:cNvGrpSpPr/>
          <p:nvPr/>
        </p:nvGrpSpPr>
        <p:grpSpPr>
          <a:xfrm>
            <a:off x="1996634" y="1755582"/>
            <a:ext cx="4068503" cy="1176515"/>
            <a:chOff x="2584650" y="2110950"/>
            <a:chExt cx="3974700" cy="921600"/>
          </a:xfrm>
        </p:grpSpPr>
        <p:sp>
          <p:nvSpPr>
            <p:cNvPr id="1528" name="Google Shape;1528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07"/>
                    <a:alpha val="59460"/>
                  </a:srgbClr>
                </a:gs>
                <a:gs pos="100000">
                  <a:srgbClr val="C8EEFF">
                    <a:alpha val="59607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결론</a:t>
            </a:r>
            <a:endParaRPr dirty="0"/>
          </a:p>
        </p:txBody>
      </p:sp>
      <p:sp>
        <p:nvSpPr>
          <p:cNvPr id="1531" name="Google Shape;1531;p39"/>
          <p:cNvSpPr txBox="1">
            <a:spLocks noGrp="1"/>
          </p:cNvSpPr>
          <p:nvPr>
            <p:ph type="subTitle" idx="1"/>
          </p:nvPr>
        </p:nvSpPr>
        <p:spPr>
          <a:xfrm>
            <a:off x="2035725" y="2932075"/>
            <a:ext cx="39495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 방안</a:t>
            </a:r>
          </a:p>
        </p:txBody>
      </p:sp>
      <p:grpSp>
        <p:nvGrpSpPr>
          <p:cNvPr id="1532" name="Google Shape;1532;p39"/>
          <p:cNvGrpSpPr/>
          <p:nvPr/>
        </p:nvGrpSpPr>
        <p:grpSpPr>
          <a:xfrm>
            <a:off x="6186172" y="1880225"/>
            <a:ext cx="1380692" cy="1380692"/>
            <a:chOff x="8593925" y="1928850"/>
            <a:chExt cx="1285800" cy="1285800"/>
          </a:xfrm>
        </p:grpSpPr>
        <p:sp>
          <p:nvSpPr>
            <p:cNvPr id="1533" name="Google Shape;1533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07"/>
                    <a:alpha val="43260"/>
                  </a:srgbClr>
                </a:gs>
                <a:gs pos="100000">
                  <a:srgbClr val="C8EEFF">
                    <a:alpha val="59607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39"/>
          <p:cNvSpPr txBox="1">
            <a:spLocks noGrp="1"/>
          </p:cNvSpPr>
          <p:nvPr>
            <p:ph type="title" idx="2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25D52-DD73-B17E-17D1-344DA01C934E}"/>
              </a:ext>
            </a:extLst>
          </p:cNvPr>
          <p:cNvSpPr txBox="1"/>
          <p:nvPr/>
        </p:nvSpPr>
        <p:spPr>
          <a:xfrm>
            <a:off x="7875210" y="413822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35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6471298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2067;p56"/>
          <p:cNvGrpSpPr/>
          <p:nvPr/>
        </p:nvGrpSpPr>
        <p:grpSpPr>
          <a:xfrm rot="0">
            <a:off x="582536" y="161330"/>
            <a:ext cx="1279636" cy="513497"/>
            <a:chOff x="2584650" y="2110950"/>
            <a:chExt cx="2995385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2995385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2979149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b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활용 방안</a:t>
              </a:r>
              <a:endParaRPr kumimoji="0" lang="ko-KR" altLang="en-US" sz="20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grpSp>
        <p:nvGrpSpPr>
          <p:cNvPr id="1493" name="Google Shape;2795;p65"/>
          <p:cNvGrpSpPr/>
          <p:nvPr/>
        </p:nvGrpSpPr>
        <p:grpSpPr>
          <a:xfrm rot="0">
            <a:off x="6999658" y="1535195"/>
            <a:ext cx="1814415" cy="2073109"/>
            <a:chOff x="6469573" y="3468950"/>
            <a:chExt cx="516958" cy="510012"/>
          </a:xfrm>
        </p:grpSpPr>
        <p:sp>
          <p:nvSpPr>
            <p:cNvPr id="1494" name="Google Shape;2796;p65"/>
            <p:cNvSpPr/>
            <p:nvPr/>
          </p:nvSpPr>
          <p:spPr>
            <a:xfrm>
              <a:off x="6872970" y="3766048"/>
              <a:ext cx="113561" cy="100247"/>
            </a:xfrm>
            <a:custGeom>
              <a:avLst/>
              <a:gdLst/>
              <a:rect l="l" t="t" r="r" b="b"/>
              <a:pathLst>
                <a:path w="3079" h="2718" extrusionOk="0">
                  <a:moveTo>
                    <a:pt x="1549" y="0"/>
                  </a:moveTo>
                  <a:cubicBezTo>
                    <a:pt x="1375" y="0"/>
                    <a:pt x="1197" y="35"/>
                    <a:pt x="1027" y="108"/>
                  </a:cubicBezTo>
                  <a:cubicBezTo>
                    <a:pt x="331" y="394"/>
                    <a:pt x="1" y="1188"/>
                    <a:pt x="286" y="1875"/>
                  </a:cubicBezTo>
                  <a:cubicBezTo>
                    <a:pt x="502" y="2401"/>
                    <a:pt x="1008" y="2718"/>
                    <a:pt x="1543" y="2718"/>
                  </a:cubicBezTo>
                  <a:cubicBezTo>
                    <a:pt x="1716" y="2718"/>
                    <a:pt x="1892" y="2685"/>
                    <a:pt x="2061" y="2615"/>
                  </a:cubicBezTo>
                  <a:cubicBezTo>
                    <a:pt x="2757" y="2321"/>
                    <a:pt x="3078" y="1527"/>
                    <a:pt x="2793" y="840"/>
                  </a:cubicBezTo>
                  <a:cubicBezTo>
                    <a:pt x="2578" y="317"/>
                    <a:pt x="2077" y="0"/>
                    <a:pt x="1549" y="0"/>
                  </a:cubicBezTo>
                  <a:close/>
                </a:path>
              </a:pathLst>
            </a:custGeom>
            <a:solidFill>
              <a:srgbClr val="055d99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2797;p65"/>
            <p:cNvSpPr/>
            <p:nvPr/>
          </p:nvSpPr>
          <p:spPr>
            <a:xfrm>
              <a:off x="6684753" y="3468950"/>
              <a:ext cx="65872" cy="65835"/>
            </a:xfrm>
            <a:custGeom>
              <a:avLst/>
              <a:gdLst/>
              <a:rect l="l" t="t" r="r" b="b"/>
              <a:pathLst>
                <a:path w="1786" h="1785" extrusionOk="0">
                  <a:moveTo>
                    <a:pt x="893" y="0"/>
                  </a:moveTo>
                  <a:cubicBezTo>
                    <a:pt x="393" y="0"/>
                    <a:pt x="1" y="402"/>
                    <a:pt x="1" y="893"/>
                  </a:cubicBezTo>
                  <a:cubicBezTo>
                    <a:pt x="1" y="1383"/>
                    <a:pt x="393" y="1785"/>
                    <a:pt x="893" y="1785"/>
                  </a:cubicBezTo>
                  <a:cubicBezTo>
                    <a:pt x="1384" y="1785"/>
                    <a:pt x="1785" y="1383"/>
                    <a:pt x="1785" y="893"/>
                  </a:cubicBezTo>
                  <a:cubicBezTo>
                    <a:pt x="1785" y="402"/>
                    <a:pt x="1384" y="0"/>
                    <a:pt x="893" y="0"/>
                  </a:cubicBezTo>
                  <a:close/>
                </a:path>
              </a:pathLst>
            </a:custGeom>
            <a:solidFill>
              <a:srgbClr val="055d99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2798;p65"/>
            <p:cNvSpPr/>
            <p:nvPr/>
          </p:nvSpPr>
          <p:spPr>
            <a:xfrm>
              <a:off x="6469573" y="3486396"/>
              <a:ext cx="475821" cy="492566"/>
            </a:xfrm>
            <a:custGeom>
              <a:avLst/>
              <a:gdLst/>
              <a:rect l="l" t="t" r="r" b="b"/>
              <a:pathLst>
                <a:path w="12901" h="13355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3230"/>
                  </a:lnTo>
                  <a:cubicBezTo>
                    <a:pt x="0" y="5799"/>
                    <a:pt x="1990" y="7922"/>
                    <a:pt x="4515" y="8136"/>
                  </a:cubicBezTo>
                  <a:lnTo>
                    <a:pt x="4515" y="10447"/>
                  </a:lnTo>
                  <a:cubicBezTo>
                    <a:pt x="4515" y="12053"/>
                    <a:pt x="5817" y="13355"/>
                    <a:pt x="7423" y="13355"/>
                  </a:cubicBezTo>
                  <a:lnTo>
                    <a:pt x="11964" y="13355"/>
                  </a:lnTo>
                  <a:cubicBezTo>
                    <a:pt x="12481" y="13355"/>
                    <a:pt x="12900" y="12936"/>
                    <a:pt x="12900" y="12418"/>
                  </a:cubicBezTo>
                  <a:lnTo>
                    <a:pt x="12900" y="11143"/>
                  </a:lnTo>
                  <a:cubicBezTo>
                    <a:pt x="12758" y="11169"/>
                    <a:pt x="12624" y="11178"/>
                    <a:pt x="12481" y="11178"/>
                  </a:cubicBezTo>
                  <a:cubicBezTo>
                    <a:pt x="12338" y="11178"/>
                    <a:pt x="12196" y="11169"/>
                    <a:pt x="12062" y="11143"/>
                  </a:cubicBezTo>
                  <a:lnTo>
                    <a:pt x="12062" y="12133"/>
                  </a:lnTo>
                  <a:cubicBezTo>
                    <a:pt x="12062" y="12356"/>
                    <a:pt x="11874" y="12543"/>
                    <a:pt x="11642" y="12543"/>
                  </a:cubicBezTo>
                  <a:lnTo>
                    <a:pt x="7592" y="12543"/>
                  </a:lnTo>
                  <a:cubicBezTo>
                    <a:pt x="6352" y="12543"/>
                    <a:pt x="5353" y="11544"/>
                    <a:pt x="5353" y="10304"/>
                  </a:cubicBezTo>
                  <a:lnTo>
                    <a:pt x="5353" y="8145"/>
                  </a:lnTo>
                  <a:cubicBezTo>
                    <a:pt x="7878" y="7931"/>
                    <a:pt x="9867" y="5808"/>
                    <a:pt x="9867" y="3230"/>
                  </a:cubicBezTo>
                  <a:lnTo>
                    <a:pt x="9867" y="420"/>
                  </a:lnTo>
                  <a:cubicBezTo>
                    <a:pt x="9867" y="188"/>
                    <a:pt x="9680" y="0"/>
                    <a:pt x="9448" y="0"/>
                  </a:cubicBezTo>
                  <a:lnTo>
                    <a:pt x="8413" y="0"/>
                  </a:lnTo>
                  <a:cubicBezTo>
                    <a:pt x="8449" y="134"/>
                    <a:pt x="8467" y="277"/>
                    <a:pt x="8467" y="420"/>
                  </a:cubicBezTo>
                  <a:cubicBezTo>
                    <a:pt x="8467" y="562"/>
                    <a:pt x="8449" y="705"/>
                    <a:pt x="8413" y="839"/>
                  </a:cubicBezTo>
                  <a:lnTo>
                    <a:pt x="9029" y="839"/>
                  </a:lnTo>
                  <a:lnTo>
                    <a:pt x="9029" y="3221"/>
                  </a:lnTo>
                  <a:cubicBezTo>
                    <a:pt x="9029" y="5353"/>
                    <a:pt x="7405" y="7155"/>
                    <a:pt x="5282" y="7333"/>
                  </a:cubicBezTo>
                  <a:cubicBezTo>
                    <a:pt x="5163" y="7343"/>
                    <a:pt x="5045" y="7348"/>
                    <a:pt x="4929" y="7348"/>
                  </a:cubicBezTo>
                  <a:cubicBezTo>
                    <a:pt x="2678" y="7348"/>
                    <a:pt x="839" y="5503"/>
                    <a:pt x="839" y="3239"/>
                  </a:cubicBezTo>
                  <a:lnTo>
                    <a:pt x="839" y="839"/>
                  </a:lnTo>
                  <a:lnTo>
                    <a:pt x="1374" y="839"/>
                  </a:lnTo>
                  <a:cubicBezTo>
                    <a:pt x="1339" y="705"/>
                    <a:pt x="1321" y="562"/>
                    <a:pt x="1321" y="420"/>
                  </a:cubicBezTo>
                  <a:cubicBezTo>
                    <a:pt x="1321" y="277"/>
                    <a:pt x="1339" y="134"/>
                    <a:pt x="1374" y="0"/>
                  </a:cubicBezTo>
                  <a:close/>
                </a:path>
              </a:pathLst>
            </a:custGeom>
            <a:solidFill>
              <a:srgbClr val="055d99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2799;p65"/>
            <p:cNvSpPr/>
            <p:nvPr/>
          </p:nvSpPr>
          <p:spPr>
            <a:xfrm>
              <a:off x="6548873" y="3468950"/>
              <a:ext cx="65835" cy="65835"/>
            </a:xfrm>
            <a:custGeom>
              <a:avLst/>
              <a:gdLst/>
              <a:rect l="l" t="t" r="r" b="b"/>
              <a:pathLst>
                <a:path w="1785" h="1785" extrusionOk="0">
                  <a:moveTo>
                    <a:pt x="893" y="0"/>
                  </a:moveTo>
                  <a:cubicBezTo>
                    <a:pt x="402" y="0"/>
                    <a:pt x="0" y="402"/>
                    <a:pt x="0" y="893"/>
                  </a:cubicBezTo>
                  <a:cubicBezTo>
                    <a:pt x="0" y="1383"/>
                    <a:pt x="402" y="1785"/>
                    <a:pt x="893" y="1785"/>
                  </a:cubicBezTo>
                  <a:cubicBezTo>
                    <a:pt x="1383" y="1785"/>
                    <a:pt x="1785" y="1383"/>
                    <a:pt x="1785" y="893"/>
                  </a:cubicBezTo>
                  <a:cubicBezTo>
                    <a:pt x="1785" y="402"/>
                    <a:pt x="1383" y="0"/>
                    <a:pt x="893" y="0"/>
                  </a:cubicBezTo>
                  <a:close/>
                </a:path>
              </a:pathLst>
            </a:custGeom>
            <a:solidFill>
              <a:srgbClr val="055d99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3024;p72"/>
          <p:cNvSpPr/>
          <p:nvPr/>
        </p:nvSpPr>
        <p:spPr>
          <a:xfrm>
            <a:off x="2490865" y="2224803"/>
            <a:ext cx="1109552" cy="693894"/>
          </a:xfrm>
          <a:custGeom>
            <a:avLst/>
            <a:gd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grpSp>
        <p:nvGrpSpPr>
          <p:cNvPr id="1504" name="Google Shape;6900;p76"/>
          <p:cNvGrpSpPr/>
          <p:nvPr/>
        </p:nvGrpSpPr>
        <p:grpSpPr>
          <a:xfrm rot="0">
            <a:off x="518332" y="1617484"/>
            <a:ext cx="2037814" cy="1908532"/>
            <a:chOff x="7617850" y="2063282"/>
            <a:chExt cx="799565" cy="670282"/>
          </a:xfrm>
        </p:grpSpPr>
        <p:cxnSp>
          <p:nvCxnSpPr>
            <p:cNvPr id="1505" name="Google Shape;6901;p76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506" name="Google Shape;6902;p76"/>
            <p:cNvCxnSpPr/>
            <p:nvPr/>
          </p:nvCxnSpPr>
          <p:spPr>
            <a:xfrm rot="162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507" name="Google Shape;6903;p76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508" name="Google Shape;6904;p76"/>
            <p:cNvCxnSpPr/>
            <p:nvPr/>
          </p:nvCxnSpPr>
          <p:spPr>
            <a:xfrm rot="162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509" name="Google Shape;6905;p76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510" name="Google Shape;6906;p76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w="med" len="med"/>
              <a:tailEnd w="med" len="med"/>
            </a:ln>
          </p:spPr>
        </p:cxnSp>
        <p:grpSp>
          <p:nvGrpSpPr>
            <p:cNvPr id="1511" name="Google Shape;6907;p76"/>
            <p:cNvGrpSpPr/>
            <p:nvPr/>
          </p:nvGrpSpPr>
          <p:grpSpPr>
            <a:xfrm rot="0"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1512" name="Google Shape;6908;p76"/>
              <p:cNvGrpSpPr/>
              <p:nvPr/>
            </p:nvGrpSpPr>
            <p:grpSpPr>
              <a:xfrm rot="0"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513" name="Google Shape;6909;p7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14" name="Google Shape;6910;p7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15" name="Google Shape;6911;p7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16" name="Google Shape;6912;p7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  <p:grpSp>
            <p:nvGrpSpPr>
              <p:cNvPr id="1517" name="Google Shape;6913;p76"/>
              <p:cNvGrpSpPr/>
              <p:nvPr/>
            </p:nvGrpSpPr>
            <p:grpSpPr>
              <a:xfrm rot="0"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1518" name="Google Shape;6914;p76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19" name="Google Shape;6915;p76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20" name="Google Shape;6916;p76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1521" name="Google Shape;6917;p76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1522" name="Google Shape;9663;p82"/>
          <p:cNvGrpSpPr/>
          <p:nvPr/>
        </p:nvGrpSpPr>
        <p:grpSpPr>
          <a:xfrm rot="0">
            <a:off x="3768443" y="1581094"/>
            <a:ext cx="2069758" cy="1981311"/>
            <a:chOff x="-47154800" y="3569100"/>
            <a:chExt cx="300100" cy="300100"/>
          </a:xfrm>
        </p:grpSpPr>
        <p:sp>
          <p:nvSpPr>
            <p:cNvPr id="1523" name="Google Shape;9664;p82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4" name="Google Shape;9665;p82"/>
            <p:cNvSpPr/>
            <p:nvPr/>
          </p:nvSpPr>
          <p:spPr>
            <a:xfrm>
              <a:off x="-46978376" y="3574625"/>
              <a:ext cx="47275" cy="47275"/>
            </a:xfrm>
            <a:custGeom>
              <a:avLst/>
              <a:gd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5" name="Google Shape;9666;p82"/>
            <p:cNvSpPr/>
            <p:nvPr/>
          </p:nvSpPr>
          <p:spPr>
            <a:xfrm>
              <a:off x="-47075248" y="3665200"/>
              <a:ext cx="15775" cy="15775"/>
            </a:xfrm>
            <a:custGeom>
              <a:avLst/>
              <a:gd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6" name="Google Shape;9667;p82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7" name="Google Shape;9668;p82"/>
            <p:cNvSpPr/>
            <p:nvPr/>
          </p:nvSpPr>
          <p:spPr>
            <a:xfrm>
              <a:off x="-47075248" y="3665200"/>
              <a:ext cx="53575" cy="54350"/>
            </a:xfrm>
            <a:custGeom>
              <a:avLst/>
              <a:gd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8" name="Google Shape;9669;p82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29" name="Google Shape;3024;p72"/>
          <p:cNvSpPr/>
          <p:nvPr/>
        </p:nvSpPr>
        <p:spPr>
          <a:xfrm>
            <a:off x="5797401" y="2224803"/>
            <a:ext cx="1109552" cy="693894"/>
          </a:xfrm>
          <a:custGeom>
            <a:avLst/>
            <a:gd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530" name="가로 글상자 1495"/>
          <p:cNvSpPr txBox="1"/>
          <p:nvPr/>
        </p:nvSpPr>
        <p:spPr>
          <a:xfrm>
            <a:off x="7040083" y="3868667"/>
            <a:ext cx="2103917" cy="329953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chemeClr val="dk1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의료 종사자 결정 도움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chemeClr val="dk1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  <p:sp>
        <p:nvSpPr>
          <p:cNvPr id="1531" name="가로 글상자 1495"/>
          <p:cNvSpPr txBox="1"/>
          <p:nvPr/>
        </p:nvSpPr>
        <p:spPr>
          <a:xfrm>
            <a:off x="3787472" y="3845219"/>
            <a:ext cx="1920745" cy="332152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근거 제시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접근 도움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  <p:sp>
        <p:nvSpPr>
          <p:cNvPr id="1532" name="가로 글상자 1495"/>
          <p:cNvSpPr txBox="1"/>
          <p:nvPr/>
        </p:nvSpPr>
        <p:spPr>
          <a:xfrm>
            <a:off x="946826" y="3785138"/>
            <a:ext cx="1144090" cy="336549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모델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  <a:solidFill>
                  <a:srgbClr val="191919"/>
                </a:solidFill>
                <a:latin typeface="한컴 말랑말랑 Regular"/>
                <a:ea typeface="한컴 말랑말랑 Regular"/>
                <a:cs typeface="Arial"/>
                <a:sym typeface="Arial"/>
              </a:rPr>
              <a:t>XAI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0" cap="none" spc="0" normalizeH="0" baseline="0" mc:Ignorable="hp" hp:hslEmbossed="0">
              <a:solidFill>
                <a:srgbClr val="191919"/>
              </a:solidFill>
              <a:latin typeface="한컴 말랑말랑 Regular"/>
              <a:ea typeface="한컴 말랑말랑 Regular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7"/>
          <p:cNvSpPr/>
          <p:nvPr/>
        </p:nvSpPr>
        <p:spPr>
          <a:xfrm>
            <a:off x="4664175" y="3240350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A6DE">
              <a:alpha val="43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37"/>
          <p:cNvSpPr/>
          <p:nvPr/>
        </p:nvSpPr>
        <p:spPr>
          <a:xfrm>
            <a:off x="4664175" y="3240350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3370"/>
                </a:srgbClr>
              </a:gs>
              <a:gs pos="74000">
                <a:srgbClr val="FFFFFF">
                  <a:alpha val="0"/>
                  <a:alpha val="53370"/>
                </a:srgbClr>
              </a:gs>
              <a:gs pos="100000">
                <a:srgbClr val="FFFFFF">
                  <a:alpha val="41176"/>
                  <a:alpha val="5337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7"/>
          <p:cNvSpPr/>
          <p:nvPr/>
        </p:nvSpPr>
        <p:spPr>
          <a:xfrm>
            <a:off x="4806413" y="3334475"/>
            <a:ext cx="252540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37"/>
          <p:cNvSpPr/>
          <p:nvPr/>
        </p:nvSpPr>
        <p:spPr>
          <a:xfrm>
            <a:off x="593625" y="3240350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A6DE">
              <a:alpha val="43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37"/>
          <p:cNvSpPr/>
          <p:nvPr/>
        </p:nvSpPr>
        <p:spPr>
          <a:xfrm>
            <a:off x="593625" y="3240350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3370"/>
                </a:srgbClr>
              </a:gs>
              <a:gs pos="74000">
                <a:srgbClr val="FFFFFF">
                  <a:alpha val="0"/>
                  <a:alpha val="53370"/>
                </a:srgbClr>
              </a:gs>
              <a:gs pos="100000">
                <a:srgbClr val="FFFFFF">
                  <a:alpha val="41176"/>
                  <a:alpha val="5337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37"/>
          <p:cNvSpPr/>
          <p:nvPr/>
        </p:nvSpPr>
        <p:spPr>
          <a:xfrm>
            <a:off x="732750" y="3334475"/>
            <a:ext cx="252540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37"/>
          <p:cNvSpPr/>
          <p:nvPr/>
        </p:nvSpPr>
        <p:spPr>
          <a:xfrm>
            <a:off x="4664175" y="1628775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A6DE">
              <a:alpha val="43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37"/>
          <p:cNvSpPr/>
          <p:nvPr/>
        </p:nvSpPr>
        <p:spPr>
          <a:xfrm>
            <a:off x="4664175" y="1628775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3370"/>
                </a:srgbClr>
              </a:gs>
              <a:gs pos="74000">
                <a:srgbClr val="FFFFFF">
                  <a:alpha val="0"/>
                  <a:alpha val="53370"/>
                </a:srgbClr>
              </a:gs>
              <a:gs pos="100000">
                <a:srgbClr val="FFFFFF">
                  <a:alpha val="41176"/>
                  <a:alpha val="5337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37"/>
          <p:cNvSpPr/>
          <p:nvPr/>
        </p:nvSpPr>
        <p:spPr>
          <a:xfrm>
            <a:off x="4806413" y="1722900"/>
            <a:ext cx="252540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37"/>
          <p:cNvSpPr/>
          <p:nvPr/>
        </p:nvSpPr>
        <p:spPr>
          <a:xfrm>
            <a:off x="593625" y="1628775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A6DE">
              <a:alpha val="43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37"/>
          <p:cNvSpPr/>
          <p:nvPr/>
        </p:nvSpPr>
        <p:spPr>
          <a:xfrm>
            <a:off x="593625" y="1628775"/>
            <a:ext cx="3886200" cy="13716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3370"/>
                </a:srgbClr>
              </a:gs>
              <a:gs pos="74000">
                <a:srgbClr val="FFFFFF">
                  <a:alpha val="0"/>
                  <a:alpha val="53370"/>
                </a:srgbClr>
              </a:gs>
              <a:gs pos="100000">
                <a:srgbClr val="FFFFFF">
                  <a:alpha val="41176"/>
                  <a:alpha val="5337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37"/>
          <p:cNvSpPr/>
          <p:nvPr/>
        </p:nvSpPr>
        <p:spPr>
          <a:xfrm>
            <a:off x="732750" y="1722900"/>
            <a:ext cx="252540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37"/>
          <p:cNvSpPr txBox="1">
            <a:spLocks noGrp="1"/>
          </p:cNvSpPr>
          <p:nvPr>
            <p:ph type="title" idx="2"/>
          </p:nvPr>
        </p:nvSpPr>
        <p:spPr>
          <a:xfrm>
            <a:off x="732750" y="1745400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</a:t>
            </a:r>
            <a:endParaRPr dirty="0"/>
          </a:p>
        </p:txBody>
      </p:sp>
      <p:sp>
        <p:nvSpPr>
          <p:cNvPr id="1500" name="Google Shape;1500;p37"/>
          <p:cNvSpPr txBox="1">
            <a:spLocks noGrp="1"/>
          </p:cNvSpPr>
          <p:nvPr>
            <p:ph type="subTitle" idx="1"/>
          </p:nvPr>
        </p:nvSpPr>
        <p:spPr>
          <a:xfrm>
            <a:off x="732750" y="23319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1)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데이터셋 사용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2)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전처리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01" name="Google Shape;1501;p37"/>
          <p:cNvSpPr txBox="1">
            <a:spLocks noGrp="1"/>
          </p:cNvSpPr>
          <p:nvPr>
            <p:ph type="title" idx="3"/>
          </p:nvPr>
        </p:nvSpPr>
        <p:spPr>
          <a:xfrm>
            <a:off x="4806437" y="1745400"/>
            <a:ext cx="286799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</a:t>
            </a: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&amp; XAI </a:t>
            </a: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구조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02" name="Google Shape;1502;p37"/>
          <p:cNvSpPr txBox="1">
            <a:spLocks noGrp="1"/>
          </p:cNvSpPr>
          <p:nvPr>
            <p:ph type="subTitle" idx="4"/>
          </p:nvPr>
        </p:nvSpPr>
        <p:spPr>
          <a:xfrm>
            <a:off x="4806438" y="2331913"/>
            <a:ext cx="1548642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1) </a:t>
            </a:r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Xgboost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2)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구조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03" name="Google Shape;1503;p37"/>
          <p:cNvSpPr txBox="1">
            <a:spLocks noGrp="1"/>
          </p:cNvSpPr>
          <p:nvPr>
            <p:ph type="title" idx="5"/>
          </p:nvPr>
        </p:nvSpPr>
        <p:spPr>
          <a:xfrm>
            <a:off x="3295800" y="2027325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04" name="Google Shape;1504;p37"/>
          <p:cNvSpPr txBox="1">
            <a:spLocks noGrp="1"/>
          </p:cNvSpPr>
          <p:nvPr>
            <p:ph type="title" idx="6"/>
          </p:nvPr>
        </p:nvSpPr>
        <p:spPr>
          <a:xfrm>
            <a:off x="7363238" y="2027325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05" name="Google Shape;1505;p37"/>
          <p:cNvCxnSpPr/>
          <p:nvPr/>
        </p:nvCxnSpPr>
        <p:spPr>
          <a:xfrm>
            <a:off x="3438450" y="1168125"/>
            <a:ext cx="2267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37"/>
          <p:cNvSpPr txBox="1">
            <a:spLocks noGrp="1"/>
          </p:cNvSpPr>
          <p:nvPr>
            <p:ph type="title" idx="7"/>
          </p:nvPr>
        </p:nvSpPr>
        <p:spPr>
          <a:xfrm>
            <a:off x="732750" y="3315425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결과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07" name="Google Shape;1507;p37"/>
          <p:cNvSpPr txBox="1">
            <a:spLocks noGrp="1"/>
          </p:cNvSpPr>
          <p:nvPr>
            <p:ph type="subTitle" idx="8"/>
          </p:nvPr>
        </p:nvSpPr>
        <p:spPr>
          <a:xfrm>
            <a:off x="732750" y="3901938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1)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 성능 평가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2) XAI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적용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508" name="Google Shape;1508;p37"/>
          <p:cNvSpPr txBox="1">
            <a:spLocks noGrp="1"/>
          </p:cNvSpPr>
          <p:nvPr>
            <p:ph type="title" idx="9"/>
          </p:nvPr>
        </p:nvSpPr>
        <p:spPr>
          <a:xfrm>
            <a:off x="4806437" y="3315425"/>
            <a:ext cx="2394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결론</a:t>
            </a:r>
          </a:p>
        </p:txBody>
      </p:sp>
      <p:sp>
        <p:nvSpPr>
          <p:cNvPr id="1509" name="Google Shape;1509;p37"/>
          <p:cNvSpPr txBox="1">
            <a:spLocks noGrp="1"/>
          </p:cNvSpPr>
          <p:nvPr>
            <p:ph type="subTitle" idx="13"/>
          </p:nvPr>
        </p:nvSpPr>
        <p:spPr>
          <a:xfrm>
            <a:off x="4806438" y="3901938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활용 방안</a:t>
            </a:r>
          </a:p>
        </p:txBody>
      </p:sp>
      <p:sp>
        <p:nvSpPr>
          <p:cNvPr id="1510" name="Google Shape;1510;p37"/>
          <p:cNvSpPr txBox="1">
            <a:spLocks noGrp="1"/>
          </p:cNvSpPr>
          <p:nvPr>
            <p:ph type="title" idx="14"/>
          </p:nvPr>
        </p:nvSpPr>
        <p:spPr>
          <a:xfrm>
            <a:off x="3295800" y="3597350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11" name="Google Shape;1511;p37"/>
          <p:cNvSpPr txBox="1">
            <a:spLocks noGrp="1"/>
          </p:cNvSpPr>
          <p:nvPr>
            <p:ph type="title" idx="15"/>
          </p:nvPr>
        </p:nvSpPr>
        <p:spPr>
          <a:xfrm>
            <a:off x="7363238" y="3597350"/>
            <a:ext cx="1044900" cy="6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12" name="Google Shape;1512;p3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2" name="Google Shape;1502;p37">
            <a:extLst>
              <a:ext uri="{FF2B5EF4-FFF2-40B4-BE49-F238E27FC236}">
                <a16:creationId xmlns:a16="http://schemas.microsoft.com/office/drawing/2014/main" id="{FA4FC0E3-9EE0-2972-829F-D3718F31A399}"/>
              </a:ext>
            </a:extLst>
          </p:cNvPr>
          <p:cNvSpPr txBox="1">
            <a:spLocks/>
          </p:cNvSpPr>
          <p:nvPr/>
        </p:nvSpPr>
        <p:spPr>
          <a:xfrm>
            <a:off x="6355080" y="2331913"/>
            <a:ext cx="1548642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3) XAI</a:t>
            </a:r>
          </a:p>
          <a:p>
            <a:pPr marL="139700" indent="0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4) SHAP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F977A-F33C-E591-D3CB-C3D2E8B6D118}"/>
              </a:ext>
            </a:extLst>
          </p:cNvPr>
          <p:cNvSpPr txBox="1"/>
          <p:nvPr/>
        </p:nvSpPr>
        <p:spPr>
          <a:xfrm>
            <a:off x="8420579" y="4711177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44" y="415200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F25D52-DD73-B17E-17D1-344DA01C934E}"/>
              </a:ext>
            </a:extLst>
          </p:cNvPr>
          <p:cNvSpPr txBox="1"/>
          <p:nvPr/>
        </p:nvSpPr>
        <p:spPr>
          <a:xfrm>
            <a:off x="7875210" y="4138225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37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9" name="Google Shape;1475;p35">
            <a:extLst>
              <a:ext uri="{FF2B5EF4-FFF2-40B4-BE49-F238E27FC236}">
                <a16:creationId xmlns:a16="http://schemas.microsoft.com/office/drawing/2014/main" id="{12F71CF3-04FB-076C-048C-1ECFE8DB802E}"/>
              </a:ext>
            </a:extLst>
          </p:cNvPr>
          <p:cNvSpPr txBox="1">
            <a:spLocks noGrp="1"/>
          </p:cNvSpPr>
          <p:nvPr/>
        </p:nvSpPr>
        <p:spPr>
          <a:xfrm>
            <a:off x="1724987" y="2005648"/>
            <a:ext cx="6226836" cy="1728750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wrap="square" lIns="91424" tIns="91424" rIns="91424" bIns="91424" anchor="b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25000"/>
              <a:buFont typeface="Viga"/>
              <a:buNone/>
              <a:defRPr/>
            </a:pPr>
            <a:r>
              <a:rPr lang="ko-KR" altLang="en-US" sz="3000" dirty="0">
                <a:solidFill>
                  <a:srgbClr val="055D99"/>
                </a:solidFill>
                <a:latin typeface="한컴 말랑말랑 Bold"/>
                <a:ea typeface="한컴 말랑말랑 Bold"/>
              </a:rPr>
              <a:t>건강은 제일의 재산이다</a:t>
            </a:r>
            <a:r>
              <a:rPr lang="en-US" altLang="ko-KR" sz="3000" dirty="0">
                <a:solidFill>
                  <a:srgbClr val="055D99"/>
                </a:solidFill>
                <a:latin typeface="한컴 말랑말랑 Bold"/>
                <a:ea typeface="한컴 말랑말랑 Bold"/>
              </a:rPr>
              <a:t>.</a:t>
            </a:r>
            <a:endParaRPr kumimoji="0" lang="ko-KR" altLang="en-US" sz="3000" b="0" i="0" u="none" strike="noStrike" kern="0" cap="none" spc="0" normalizeH="0" baseline="0" dirty="0">
              <a:solidFill>
                <a:srgbClr val="055D99"/>
              </a:solidFill>
              <a:latin typeface="한컴 말랑말랑 Bold"/>
              <a:ea typeface="한컴 말랑말랑 Bold"/>
            </a:endParaRPr>
          </a:p>
          <a:p>
            <a:pPr marL="0" marR="0" lvl="0" indent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25000"/>
              <a:buFont typeface="Viga"/>
              <a:buNone/>
              <a:defRPr/>
            </a:pPr>
            <a:endParaRPr kumimoji="0" lang="en-US" altLang="ko-KR" sz="3000" b="0" i="0" u="none" strike="noStrike" kern="0" cap="none" spc="0" normalizeH="0" baseline="0" dirty="0">
              <a:solidFill>
                <a:srgbClr val="055D99"/>
              </a:solidFill>
              <a:latin typeface="한컴 말랑말랑 Bold"/>
              <a:ea typeface="한컴 말랑말랑 Bold"/>
            </a:endParaRPr>
          </a:p>
          <a:p>
            <a:pPr marL="0" marR="0" lvl="0" indent="0" algn="l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25000"/>
              <a:buFont typeface="Viga"/>
              <a:buNone/>
              <a:defRPr/>
            </a:pPr>
            <a:endParaRPr kumimoji="0" lang="en-US" altLang="ko-KR" sz="3000" b="0" i="0" u="none" strike="noStrike" kern="0" cap="none" spc="0" normalizeH="0" baseline="0" dirty="0">
              <a:solidFill>
                <a:srgbClr val="055D99"/>
              </a:solidFill>
              <a:latin typeface="한컴 말랑말랑 Bold"/>
              <a:ea typeface="한컴 말랑말랑 Bold"/>
            </a:endParaRPr>
          </a:p>
          <a:p>
            <a:pPr marL="0" marR="0" lvl="0" indent="0" algn="r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ct val="25000"/>
              <a:buFont typeface="Viga"/>
              <a:buNone/>
              <a:defRPr/>
            </a:pPr>
            <a:r>
              <a:rPr kumimoji="0" lang="en-US" altLang="ko-KR" sz="3000" b="0" i="0" u="none" strike="noStrike" kern="0" cap="none" spc="0" normalizeH="0" baseline="0" dirty="0">
                <a:solidFill>
                  <a:srgbClr val="055D99"/>
                </a:solidFill>
                <a:latin typeface="한컴 말랑말랑 Bold"/>
                <a:ea typeface="한컴 말랑말랑 Bold"/>
              </a:rPr>
              <a:t>-</a:t>
            </a:r>
            <a:r>
              <a:rPr kumimoji="0" lang="ko-KR" altLang="en-US" sz="3000" b="0" i="0" u="none" strike="noStrike" kern="0" cap="none" spc="0" normalizeH="0" baseline="0" dirty="0">
                <a:solidFill>
                  <a:srgbClr val="055D99"/>
                </a:solidFill>
                <a:latin typeface="한컴 말랑말랑 Bold"/>
                <a:ea typeface="한컴 말랑말랑 Bold"/>
              </a:rPr>
              <a:t> 에머슨 </a:t>
            </a:r>
          </a:p>
        </p:txBody>
      </p:sp>
    </p:spTree>
    <p:extLst>
      <p:ext uri="{BB962C8B-B14F-4D97-AF65-F5344CB8AC3E}">
        <p14:creationId xmlns:p14="http://schemas.microsoft.com/office/powerpoint/2010/main" val="287039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59342" y="408396"/>
            <a:ext cx="7625315" cy="4188901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>
                <a:alpha val="30000"/>
              </a:srgbClr>
            </a:outerShdw>
          </a:effectLst>
        </p:spPr>
      </p:pic>
      <p:grpSp>
        <p:nvGrpSpPr>
          <p:cNvPr id="1527" name="Google Shape;1527;p39"/>
          <p:cNvGrpSpPr/>
          <p:nvPr/>
        </p:nvGrpSpPr>
        <p:grpSpPr>
          <a:xfrm rot="0">
            <a:off x="1880973" y="1265725"/>
            <a:ext cx="4068503" cy="1176515"/>
            <a:chOff x="2584650" y="2110950"/>
            <a:chExt cx="3974700" cy="921600"/>
          </a:xfrm>
        </p:grpSpPr>
        <p:sp>
          <p:nvSpPr>
            <p:cNvPr id="1528" name="Google Shape;1528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0"/>
                    <a:alpha val="59460"/>
                  </a:srgbClr>
                </a:gs>
                <a:gs pos="74000">
                  <a:srgbClr val="c8eeff">
                    <a:alpha val="59610"/>
                    <a:alpha val="59460"/>
                  </a:srgbClr>
                </a:gs>
                <a:gs pos="100000">
                  <a:srgbClr val="c8eeff">
                    <a:alpha val="59610"/>
                    <a:alpha val="594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30" name="Google Shape;1530;p39"/>
          <p:cNvSpPr txBox="1">
            <a:spLocks noGrp="1"/>
          </p:cNvSpPr>
          <p:nvPr>
            <p:ph type="title" idx="0"/>
          </p:nvPr>
        </p:nvSpPr>
        <p:spPr>
          <a:xfrm>
            <a:off x="1911649" y="1467135"/>
            <a:ext cx="39495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latin typeface="한컴 말랑말랑 Regular"/>
                <a:ea typeface="한컴 말랑말랑 Regular"/>
              </a:rPr>
              <a:t>데이터</a:t>
            </a:r>
            <a:endParaRPr/>
          </a:p>
        </p:txBody>
      </p:sp>
      <p:sp>
        <p:nvSpPr>
          <p:cNvPr id="1531" name="Google Shape;1531;p39"/>
          <p:cNvSpPr txBox="1">
            <a:spLocks noGrp="1"/>
          </p:cNvSpPr>
          <p:nvPr>
            <p:ph type="subTitle" idx="1"/>
          </p:nvPr>
        </p:nvSpPr>
        <p:spPr>
          <a:xfrm>
            <a:off x="1926867" y="2571750"/>
            <a:ext cx="3949500" cy="8417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defRPr/>
            </a:pPr>
            <a:r>
              <a:rPr lang="en-US" altLang="ko-KR">
                <a:latin typeface="한컴 말랑말랑 Regular"/>
                <a:ea typeface="한컴 말랑말랑 Regular"/>
              </a:rPr>
              <a:t>1. </a:t>
            </a:r>
            <a:r>
              <a:rPr lang="ko-KR" altLang="en-US">
                <a:latin typeface="한컴 말랑말랑 Regular"/>
                <a:ea typeface="한컴 말랑말랑 Regular"/>
              </a:rPr>
              <a:t>데이터셋 사용</a:t>
            </a:r>
            <a:endParaRPr lang="ko-KR" altLang="en-US">
              <a:latin typeface="한컴 말랑말랑 Regular"/>
              <a:ea typeface="한컴 말랑말랑 Regular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defRPr/>
            </a:pPr>
            <a:r>
              <a:rPr lang="en-US" altLang="ko-KR">
                <a:latin typeface="한컴 말랑말랑 Regular"/>
                <a:ea typeface="한컴 말랑말랑 Regular"/>
              </a:rPr>
              <a:t>2. </a:t>
            </a:r>
            <a:r>
              <a:rPr lang="ko-KR" altLang="en-US">
                <a:latin typeface="한컴 말랑말랑 Regular"/>
                <a:ea typeface="한컴 말랑말랑 Regular"/>
              </a:rPr>
              <a:t>데이터 전처리</a:t>
            </a:r>
            <a:endParaRPr lang="en-US" altLang="ko-KR">
              <a:latin typeface="한컴 말랑말랑 Regular"/>
              <a:ea typeface="한컴 말랑말랑 Regular"/>
            </a:endParaRPr>
          </a:p>
        </p:txBody>
      </p:sp>
      <p:grpSp>
        <p:nvGrpSpPr>
          <p:cNvPr id="1532" name="Google Shape;1532;p39"/>
          <p:cNvGrpSpPr/>
          <p:nvPr/>
        </p:nvGrpSpPr>
        <p:grpSpPr>
          <a:xfrm rot="0">
            <a:off x="6186172" y="1191057"/>
            <a:ext cx="1380692" cy="1380692"/>
            <a:chOff x="8593925" y="1928850"/>
            <a:chExt cx="1285800" cy="1285800"/>
          </a:xfrm>
        </p:grpSpPr>
        <p:sp>
          <p:nvSpPr>
            <p:cNvPr id="1533" name="Google Shape;1533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2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  <a:alpha val="43260"/>
                  </a:srgbClr>
                </a:gs>
                <a:gs pos="74000">
                  <a:srgbClr val="c8eeff">
                    <a:alpha val="59610"/>
                    <a:alpha val="43260"/>
                  </a:srgbClr>
                </a:gs>
                <a:gs pos="100000">
                  <a:srgbClr val="c8eeff">
                    <a:alpha val="59610"/>
                    <a:alpha val="432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35" name="Google Shape;1535;p39"/>
          <p:cNvSpPr txBox="1">
            <a:spLocks noGrp="1"/>
          </p:cNvSpPr>
          <p:nvPr>
            <p:ph type="title" idx="2"/>
          </p:nvPr>
        </p:nvSpPr>
        <p:spPr>
          <a:xfrm>
            <a:off x="6290075" y="1343671"/>
            <a:ext cx="1173000" cy="1011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F75A-CA53-7DB6-A448-D2EAF1341F54}"/>
              </a:ext>
            </a:extLst>
          </p:cNvPr>
          <p:cNvSpPr txBox="1"/>
          <p:nvPr/>
        </p:nvSpPr>
        <p:spPr>
          <a:xfrm>
            <a:off x="7907865" y="4183942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4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TextBox 1486"/>
          <p:cNvSpPr txBox="1"/>
          <p:nvPr/>
        </p:nvSpPr>
        <p:spPr>
          <a:xfrm>
            <a:off x="599358" y="1903429"/>
            <a:ext cx="8214362" cy="32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atin typeface="한컴 말랑말랑 Regular"/>
                <a:ea typeface="한컴 말랑말랑 Regular"/>
              </a:rPr>
              <a:t>출처 </a:t>
            </a:r>
            <a:r>
              <a:rPr lang="en-US" altLang="ko-KR" dirty="0">
                <a:latin typeface="한컴 말랑말랑 Regular"/>
                <a:ea typeface="한컴 말랑말랑 Regular"/>
              </a:rPr>
              <a:t>:</a:t>
            </a:r>
            <a:r>
              <a:rPr lang="ko-KR" altLang="en-US" dirty="0">
                <a:latin typeface="한컴 말랑말랑 Regular"/>
                <a:ea typeface="한컴 말랑말랑 Regular"/>
              </a:rPr>
              <a:t> </a:t>
            </a:r>
            <a:r>
              <a:rPr lang="EN-US" u="sng" dirty="0">
                <a:solidFill>
                  <a:srgbClr val="0000FF"/>
                </a:solidFill>
                <a:latin typeface="한컴 말랑말랑 Regular"/>
                <a:ea typeface="한컴 말랑말랑 Regular"/>
                <a:hlinkClick r:id="rId3"/>
              </a:rPr>
              <a:t>https://</a:t>
            </a:r>
            <a:r>
              <a:rPr lang="en-US" u="sng" dirty="0">
                <a:solidFill>
                  <a:srgbClr val="0000FF"/>
                </a:solidFill>
                <a:latin typeface="한컴 말랑말랑 Regular"/>
                <a:ea typeface="한컴 말랑말랑 Regular"/>
                <a:hlinkClick r:id="rId3"/>
              </a:rPr>
              <a:t>www.kaggle.com/code/gkitchen/heart-disease-prediction-with-xgboost/notebook</a:t>
            </a:r>
            <a:endParaRPr lang="en-US" u="sng" dirty="0">
              <a:solidFill>
                <a:srgbClr val="0000FF"/>
              </a:solidFill>
              <a:latin typeface="한컴 말랑말랑 Regular"/>
              <a:ea typeface="한컴 말랑말랑 Regular"/>
            </a:endParaRPr>
          </a:p>
        </p:txBody>
      </p:sp>
      <p:grpSp>
        <p:nvGrpSpPr>
          <p:cNvPr id="1490" name="Google Shape;2067;p56"/>
          <p:cNvGrpSpPr/>
          <p:nvPr/>
        </p:nvGrpSpPr>
        <p:grpSpPr>
          <a:xfrm>
            <a:off x="582536" y="161330"/>
            <a:ext cx="2343544" cy="513497"/>
            <a:chOff x="2584650" y="2110950"/>
            <a:chExt cx="4735038" cy="921600"/>
          </a:xfrm>
        </p:grpSpPr>
        <p:sp>
          <p:nvSpPr>
            <p:cNvPr id="1491" name="Google Shape;2068;p56"/>
            <p:cNvSpPr/>
            <p:nvPr/>
          </p:nvSpPr>
          <p:spPr>
            <a:xfrm>
              <a:off x="2584650" y="2110950"/>
              <a:ext cx="4718802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2" name="Google Shape;2069;p56"/>
            <p:cNvSpPr/>
            <p:nvPr/>
          </p:nvSpPr>
          <p:spPr>
            <a:xfrm>
              <a:off x="2600886" y="2110950"/>
              <a:ext cx="4718802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en-US" altLang="ko-KR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1. </a:t>
              </a:r>
              <a:r>
                <a:rPr kumimoji="0" lang="ko-KR" altLang="en-US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데이터셋 사용</a:t>
              </a:r>
            </a:p>
          </p:txBody>
        </p:sp>
      </p:grpSp>
      <p:sp>
        <p:nvSpPr>
          <p:cNvPr id="1494" name="가로 글상자 1493"/>
          <p:cNvSpPr txBox="1"/>
          <p:nvPr/>
        </p:nvSpPr>
        <p:spPr>
          <a:xfrm>
            <a:off x="728590" y="3634552"/>
            <a:ext cx="6789420" cy="395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Regular"/>
                <a:ea typeface="한컴 말랑말랑 Regular"/>
              </a:rPr>
              <a:t>Pandas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latin typeface="한컴 말랑말랑 Regular"/>
                <a:ea typeface="한컴 말랑말랑 Regular"/>
              </a:rPr>
              <a:t> 패키지의 </a:t>
            </a:r>
            <a:r>
              <a:rPr kumimoji="0" lang="en-US" altLang="ko-KR" sz="2000" b="1" i="0" u="none" strike="noStrike" kern="0" cap="none" spc="0" normalizeH="0" baseline="0" dirty="0" err="1">
                <a:solidFill>
                  <a:srgbClr val="FF0000"/>
                </a:solidFill>
                <a:latin typeface="한컴 말랑말랑 Regular"/>
                <a:ea typeface="한컴 말랑말랑 Regular"/>
              </a:rPr>
              <a:t>read_csv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latin typeface="한컴 말랑말랑 Regular"/>
                <a:ea typeface="한컴 말랑말랑 Regular"/>
              </a:rPr>
              <a:t>명령을 통해 데이터세트를 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Regular"/>
                <a:ea typeface="한컴 말랑말랑 Regular"/>
              </a:rPr>
              <a:t>datasets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latin typeface="한컴 말랑말랑 Regular"/>
                <a:ea typeface="한컴 말랑말랑 Regular"/>
              </a:rPr>
              <a:t>에 저장</a:t>
            </a:r>
          </a:p>
        </p:txBody>
      </p:sp>
      <p:sp>
        <p:nvSpPr>
          <p:cNvPr id="1496" name="가로 글상자 1495"/>
          <p:cNvSpPr txBox="1"/>
          <p:nvPr/>
        </p:nvSpPr>
        <p:spPr>
          <a:xfrm>
            <a:off x="642782" y="2571750"/>
            <a:ext cx="4572000" cy="34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데이터 로드</a:t>
            </a:r>
            <a:endParaRPr kumimoji="0" lang="ko-KR" altLang="en-US" sz="1400" b="0" i="0" u="none" strike="noStrike" kern="0" cap="none" spc="0" normalizeH="0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A492EA-E5EF-7F21-B5F9-9602E75A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45" b="18423"/>
          <a:stretch>
            <a:fillRect/>
          </a:stretch>
        </p:blipFill>
        <p:spPr>
          <a:xfrm>
            <a:off x="687642" y="2921181"/>
            <a:ext cx="5977899" cy="44579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Google Shape;6596;p75">
            <a:extLst>
              <a:ext uri="{FF2B5EF4-FFF2-40B4-BE49-F238E27FC236}">
                <a16:creationId xmlns:a16="http://schemas.microsoft.com/office/drawing/2014/main" id="{10581809-5310-74B5-1638-C98A425F088A}"/>
              </a:ext>
            </a:extLst>
          </p:cNvPr>
          <p:cNvGrpSpPr/>
          <p:nvPr/>
        </p:nvGrpSpPr>
        <p:grpSpPr>
          <a:xfrm>
            <a:off x="582536" y="847127"/>
            <a:ext cx="8279979" cy="1005836"/>
            <a:chOff x="3358415" y="3361302"/>
            <a:chExt cx="1882758" cy="314145"/>
          </a:xfrm>
        </p:grpSpPr>
        <p:grpSp>
          <p:nvGrpSpPr>
            <p:cNvPr id="5" name="Google Shape;6597;p75">
              <a:extLst>
                <a:ext uri="{FF2B5EF4-FFF2-40B4-BE49-F238E27FC236}">
                  <a16:creationId xmlns:a16="http://schemas.microsoft.com/office/drawing/2014/main" id="{93EF8C3E-CA16-951A-1FDF-4A51A404782F}"/>
                </a:ext>
              </a:extLst>
            </p:cNvPr>
            <p:cNvGrpSpPr/>
            <p:nvPr/>
          </p:nvGrpSpPr>
          <p:grpSpPr>
            <a:xfrm>
              <a:off x="3358415" y="3361302"/>
              <a:ext cx="661885" cy="314145"/>
              <a:chOff x="3358415" y="3361302"/>
              <a:chExt cx="661885" cy="314145"/>
            </a:xfrm>
          </p:grpSpPr>
          <p:sp>
            <p:nvSpPr>
              <p:cNvPr id="34" name="Google Shape;6598;p75">
                <a:extLst>
                  <a:ext uri="{FF2B5EF4-FFF2-40B4-BE49-F238E27FC236}">
                    <a16:creationId xmlns:a16="http://schemas.microsoft.com/office/drawing/2014/main" id="{BF3AF3C6-2FA6-3AB4-9EB8-76D8E174926E}"/>
                  </a:ext>
                </a:extLst>
              </p:cNvPr>
              <p:cNvSpPr/>
              <p:nvPr/>
            </p:nvSpPr>
            <p:spPr>
              <a:xfrm>
                <a:off x="3358415" y="3361302"/>
                <a:ext cx="661885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데이터세트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oogle Shape;6599;p75">
                <a:extLst>
                  <a:ext uri="{FF2B5EF4-FFF2-40B4-BE49-F238E27FC236}">
                    <a16:creationId xmlns:a16="http://schemas.microsoft.com/office/drawing/2014/main" id="{EA3A7AC6-3EAF-803B-DB80-656548E9414C}"/>
                  </a:ext>
                </a:extLst>
              </p:cNvPr>
              <p:cNvSpPr/>
              <p:nvPr/>
            </p:nvSpPr>
            <p:spPr>
              <a:xfrm>
                <a:off x="3358415" y="3538947"/>
                <a:ext cx="661885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ko-KR" altLang="en-US" dirty="0">
                    <a:latin typeface="한컴 말랑말랑 Regular"/>
                    <a:ea typeface="한컴 말랑말랑 Regular"/>
                  </a:rPr>
                  <a:t> </a:t>
                </a:r>
                <a:r>
                  <a:rPr lang="en-US" altLang="ko-KR" dirty="0">
                    <a:latin typeface="한컴 말랑말랑 Regular"/>
                    <a:ea typeface="한컴 말랑말랑 Regular"/>
                  </a:rPr>
                  <a:t>Your Machine Learning and Data Science Community</a:t>
                </a:r>
                <a:endParaRPr lang="ko-KR" altLang="en-US" dirty="0">
                  <a:latin typeface="한컴 말랑말랑 Regular"/>
                  <a:ea typeface="한컴 말랑말랑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6604;p75">
              <a:extLst>
                <a:ext uri="{FF2B5EF4-FFF2-40B4-BE49-F238E27FC236}">
                  <a16:creationId xmlns:a16="http://schemas.microsoft.com/office/drawing/2014/main" id="{5399C9AE-7C80-5976-965E-7904344F0CBB}"/>
                </a:ext>
              </a:extLst>
            </p:cNvPr>
            <p:cNvGrpSpPr/>
            <p:nvPr/>
          </p:nvGrpSpPr>
          <p:grpSpPr>
            <a:xfrm>
              <a:off x="4057645" y="3361302"/>
              <a:ext cx="345578" cy="314145"/>
              <a:chOff x="4057645" y="3361302"/>
              <a:chExt cx="345578" cy="314145"/>
            </a:xfrm>
          </p:grpSpPr>
          <p:sp>
            <p:nvSpPr>
              <p:cNvPr id="28" name="Google Shape;6605;p75">
                <a:extLst>
                  <a:ext uri="{FF2B5EF4-FFF2-40B4-BE49-F238E27FC236}">
                    <a16:creationId xmlns:a16="http://schemas.microsoft.com/office/drawing/2014/main" id="{8CD3DC9D-E083-823F-F01F-9D7DD6ECC4DC}"/>
                  </a:ext>
                </a:extLst>
              </p:cNvPr>
              <p:cNvSpPr/>
              <p:nvPr/>
            </p:nvSpPr>
            <p:spPr>
              <a:xfrm>
                <a:off x="4057645" y="3361302"/>
                <a:ext cx="345578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세부정보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oogle Shape;6606;p75">
                <a:extLst>
                  <a:ext uri="{FF2B5EF4-FFF2-40B4-BE49-F238E27FC236}">
                    <a16:creationId xmlns:a16="http://schemas.microsoft.com/office/drawing/2014/main" id="{01D1E36B-BD5C-6075-B649-422063BA9DF0}"/>
                  </a:ext>
                </a:extLst>
              </p:cNvPr>
              <p:cNvSpPr/>
              <p:nvPr/>
            </p:nvSpPr>
            <p:spPr>
              <a:xfrm>
                <a:off x="4057645" y="3538947"/>
                <a:ext cx="345578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12</a:t>
                </a:r>
                <a:r>
                  <a:rPr lang="ko-KR" altLang="en-US" dirty="0"/>
                  <a:t>개 속성</a:t>
                </a:r>
                <a:endParaRPr dirty="0"/>
              </a:p>
            </p:txBody>
          </p:sp>
        </p:grpSp>
        <p:grpSp>
          <p:nvGrpSpPr>
            <p:cNvPr id="7" name="Google Shape;6611;p75">
              <a:extLst>
                <a:ext uri="{FF2B5EF4-FFF2-40B4-BE49-F238E27FC236}">
                  <a16:creationId xmlns:a16="http://schemas.microsoft.com/office/drawing/2014/main" id="{5C69478B-AF3F-CDC6-9114-03D53DB492FC}"/>
                </a:ext>
              </a:extLst>
            </p:cNvPr>
            <p:cNvGrpSpPr/>
            <p:nvPr/>
          </p:nvGrpSpPr>
          <p:grpSpPr>
            <a:xfrm>
              <a:off x="4440568" y="3361302"/>
              <a:ext cx="320119" cy="314145"/>
              <a:chOff x="4440568" y="3361302"/>
              <a:chExt cx="320119" cy="314145"/>
            </a:xfrm>
          </p:grpSpPr>
          <p:sp>
            <p:nvSpPr>
              <p:cNvPr id="22" name="Google Shape;6612;p75">
                <a:extLst>
                  <a:ext uri="{FF2B5EF4-FFF2-40B4-BE49-F238E27FC236}">
                    <a16:creationId xmlns:a16="http://schemas.microsoft.com/office/drawing/2014/main" id="{F824E1CB-05AE-3027-BE0C-688F7B7AEA9D}"/>
                  </a:ext>
                </a:extLst>
              </p:cNvPr>
              <p:cNvSpPr/>
              <p:nvPr/>
            </p:nvSpPr>
            <p:spPr>
              <a:xfrm>
                <a:off x="4440568" y="3361302"/>
                <a:ext cx="320119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데이터 개수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oogle Shape;6613;p75">
                <a:extLst>
                  <a:ext uri="{FF2B5EF4-FFF2-40B4-BE49-F238E27FC236}">
                    <a16:creationId xmlns:a16="http://schemas.microsoft.com/office/drawing/2014/main" id="{3E487E6E-071E-C329-3234-6F4064258860}"/>
                  </a:ext>
                </a:extLst>
              </p:cNvPr>
              <p:cNvSpPr/>
              <p:nvPr/>
            </p:nvSpPr>
            <p:spPr>
              <a:xfrm>
                <a:off x="4440568" y="3538947"/>
                <a:ext cx="320119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918</a:t>
                </a:r>
                <a:endParaRPr dirty="0"/>
              </a:p>
            </p:txBody>
          </p:sp>
        </p:grpSp>
        <p:grpSp>
          <p:nvGrpSpPr>
            <p:cNvPr id="8" name="Google Shape;6618;p75">
              <a:extLst>
                <a:ext uri="{FF2B5EF4-FFF2-40B4-BE49-F238E27FC236}">
                  <a16:creationId xmlns:a16="http://schemas.microsoft.com/office/drawing/2014/main" id="{724185C8-8FDA-EA84-9E4D-52C43B63C22A}"/>
                </a:ext>
              </a:extLst>
            </p:cNvPr>
            <p:cNvGrpSpPr/>
            <p:nvPr/>
          </p:nvGrpSpPr>
          <p:grpSpPr>
            <a:xfrm>
              <a:off x="4799873" y="3361302"/>
              <a:ext cx="441300" cy="314145"/>
              <a:chOff x="4799873" y="3361302"/>
              <a:chExt cx="441300" cy="314145"/>
            </a:xfrm>
          </p:grpSpPr>
          <p:sp>
            <p:nvSpPr>
              <p:cNvPr id="16" name="Google Shape;6619;p75">
                <a:extLst>
                  <a:ext uri="{FF2B5EF4-FFF2-40B4-BE49-F238E27FC236}">
                    <a16:creationId xmlns:a16="http://schemas.microsoft.com/office/drawing/2014/main" id="{BD579F9B-71A0-003E-4E00-F63A00700105}"/>
                  </a:ext>
                </a:extLst>
              </p:cNvPr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chemeClr val="bg1"/>
                    </a:solidFill>
                  </a:rPr>
                  <a:t>속성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특성</a:t>
                </a:r>
                <a:endParaRPr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oogle Shape;6620;p75">
                <a:extLst>
                  <a:ext uri="{FF2B5EF4-FFF2-40B4-BE49-F238E27FC236}">
                    <a16:creationId xmlns:a16="http://schemas.microsoft.com/office/drawing/2014/main" id="{AF12CB86-0201-A388-90F2-89C74E44E2C7}"/>
                  </a:ext>
                </a:extLst>
              </p:cNvPr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/>
                  <a:t>정수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실수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범주형</a:t>
                </a:r>
                <a:endParaRPr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45CACE-4B86-5878-5E32-943E50F1A159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5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0229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25965C-2D14-C3D3-8DE9-A060FB25F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10" y="1152666"/>
            <a:ext cx="3300335" cy="34802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8B7CC80-DFAC-D164-5840-207A33AD1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18" y="1152666"/>
            <a:ext cx="3315614" cy="348029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34" name="Google Shape;2069;p56"/>
          <p:cNvSpPr/>
          <p:nvPr/>
        </p:nvSpPr>
        <p:spPr>
          <a:xfrm>
            <a:off x="7405041" y="2701980"/>
            <a:ext cx="1500923" cy="513497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59220"/>
                </a:srgbClr>
              </a:gs>
              <a:gs pos="74000">
                <a:srgbClr val="C8EEFF">
                  <a:alpha val="59220"/>
                </a:srgbClr>
              </a:gs>
              <a:gs pos="100000">
                <a:srgbClr val="C8EEFF">
                  <a:alpha val="5922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DDEDF1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2000" b="1" i="0" u="none" strike="noStrike" kern="0" cap="none" spc="0" normalizeH="0" baseline="0">
              <a:solidFill>
                <a:srgbClr val="055D99"/>
              </a:solidFill>
              <a:latin typeface="한컴 말랑말랑 Regular"/>
              <a:ea typeface="한컴 말랑말랑 Regular"/>
            </a:endParaRPr>
          </a:p>
        </p:txBody>
      </p:sp>
      <p:grpSp>
        <p:nvGrpSpPr>
          <p:cNvPr id="1496" name="Google Shape;2067;p56"/>
          <p:cNvGrpSpPr/>
          <p:nvPr/>
        </p:nvGrpSpPr>
        <p:grpSpPr>
          <a:xfrm>
            <a:off x="559491" y="107560"/>
            <a:ext cx="1801429" cy="513497"/>
            <a:chOff x="2584650" y="2110950"/>
            <a:chExt cx="3990935" cy="921600"/>
          </a:xfrm>
        </p:grpSpPr>
        <p:sp>
          <p:nvSpPr>
            <p:cNvPr id="1497" name="Google Shape;2068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8" name="Google Shape;2069;p56"/>
            <p:cNvSpPr/>
            <p:nvPr/>
          </p:nvSpPr>
          <p:spPr>
            <a:xfrm>
              <a:off x="2600885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 dirty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데이터 탐색</a:t>
              </a:r>
            </a:p>
          </p:txBody>
        </p:sp>
      </p:grpSp>
      <p:sp>
        <p:nvSpPr>
          <p:cNvPr id="1499" name="가로 글상자 1498"/>
          <p:cNvSpPr txBox="1"/>
          <p:nvPr/>
        </p:nvSpPr>
        <p:spPr>
          <a:xfrm>
            <a:off x="825760" y="804377"/>
            <a:ext cx="4572000" cy="34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데이터 세트 타입</a:t>
            </a:r>
          </a:p>
        </p:txBody>
      </p:sp>
      <p:grpSp>
        <p:nvGrpSpPr>
          <p:cNvPr id="1514" name="Google Shape;3237;p72"/>
          <p:cNvGrpSpPr/>
          <p:nvPr/>
        </p:nvGrpSpPr>
        <p:grpSpPr>
          <a:xfrm>
            <a:off x="5080912" y="2747268"/>
            <a:ext cx="1723874" cy="1723874"/>
            <a:chOff x="5681300" y="2527788"/>
            <a:chExt cx="805800" cy="805800"/>
          </a:xfrm>
        </p:grpSpPr>
        <p:sp>
          <p:nvSpPr>
            <p:cNvPr id="1515" name="Google Shape;3238;p72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16" name="Google Shape;3239;p72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5407656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17" name="가로 글상자 1516"/>
          <p:cNvSpPr txBox="1"/>
          <p:nvPr/>
        </p:nvSpPr>
        <p:spPr>
          <a:xfrm>
            <a:off x="4610100" y="2400300"/>
            <a:ext cx="1360264" cy="34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특성 타입</a:t>
            </a:r>
          </a:p>
        </p:txBody>
      </p:sp>
      <p:sp>
        <p:nvSpPr>
          <p:cNvPr id="1519" name="가로 글상자 1518"/>
          <p:cNvSpPr txBox="1"/>
          <p:nvPr/>
        </p:nvSpPr>
        <p:spPr>
          <a:xfrm>
            <a:off x="4644028" y="1182989"/>
            <a:ext cx="1360264" cy="34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인덱스</a:t>
            </a:r>
          </a:p>
        </p:txBody>
      </p:sp>
      <p:grpSp>
        <p:nvGrpSpPr>
          <p:cNvPr id="1520" name="Google Shape;3219;p72"/>
          <p:cNvGrpSpPr/>
          <p:nvPr/>
        </p:nvGrpSpPr>
        <p:grpSpPr>
          <a:xfrm>
            <a:off x="4758350" y="1642177"/>
            <a:ext cx="3788742" cy="444941"/>
            <a:chOff x="6336019" y="3733725"/>
            <a:chExt cx="2566206" cy="351310"/>
          </a:xfrm>
        </p:grpSpPr>
        <p:sp>
          <p:nvSpPr>
            <p:cNvPr id="1521" name="Google Shape;3220;p7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2" name="Google Shape;3221;p7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3" name="Google Shape;3222;p7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24" name="Google Shape;3223;p7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25" name="가로 글상자 1524"/>
          <p:cNvSpPr txBox="1"/>
          <p:nvPr/>
        </p:nvSpPr>
        <p:spPr>
          <a:xfrm>
            <a:off x="5020755" y="3463722"/>
            <a:ext cx="1129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정수형 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(6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개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p:sp>
        <p:nvSpPr>
          <p:cNvPr id="1527" name="가로 글상자 1526"/>
          <p:cNvSpPr txBox="1"/>
          <p:nvPr/>
        </p:nvSpPr>
        <p:spPr>
          <a:xfrm>
            <a:off x="7629461" y="2792413"/>
            <a:ext cx="1129208" cy="3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실수형 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(1</a:t>
            </a:r>
            <a:r>
              <a:rPr kumimoji="0" lang="ko-KR" altLang="en-US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개</a:t>
            </a: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p:grpSp>
        <p:nvGrpSpPr>
          <p:cNvPr id="1528" name="Google Shape;2401;p61"/>
          <p:cNvGrpSpPr/>
          <p:nvPr/>
        </p:nvGrpSpPr>
        <p:grpSpPr>
          <a:xfrm>
            <a:off x="6006702" y="3007736"/>
            <a:ext cx="204442" cy="204442"/>
            <a:chOff x="8593925" y="1928850"/>
            <a:chExt cx="1285800" cy="1285800"/>
          </a:xfrm>
        </p:grpSpPr>
        <p:sp>
          <p:nvSpPr>
            <p:cNvPr id="1529" name="Google Shape;2402;p61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2403;p61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40"/>
                  </a:srgbClr>
                </a:gs>
                <a:gs pos="74000">
                  <a:srgbClr val="C8EEFF">
                    <a:alpha val="43140"/>
                  </a:srgbClr>
                </a:gs>
                <a:gs pos="100000">
                  <a:srgbClr val="C8EEFF">
                    <a:alpha val="4314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31" name="Google Shape;2404;p61"/>
          <p:cNvCxnSpPr>
            <a:stCxn id="1534" idx="3"/>
            <a:endCxn id="1530" idx="0"/>
          </p:cNvCxnSpPr>
          <p:nvPr/>
        </p:nvCxnSpPr>
        <p:spPr>
          <a:xfrm rot="5400000">
            <a:off x="6979336" y="1831568"/>
            <a:ext cx="305754" cy="2046579"/>
          </a:xfrm>
          <a:prstGeom prst="bentConnector3">
            <a:avLst>
              <a:gd name="adj1" fmla="val -44210"/>
            </a:avLst>
          </a:prstGeom>
          <a:noFill/>
          <a:ln w="9525" cap="flat" cmpd="sng">
            <a:solidFill>
              <a:srgbClr val="00A6DE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535" name="가로 글상자 1534"/>
          <p:cNvSpPr txBox="1"/>
          <p:nvPr/>
        </p:nvSpPr>
        <p:spPr>
          <a:xfrm>
            <a:off x="4798411" y="1701053"/>
            <a:ext cx="499456" cy="3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0</a:t>
            </a:r>
          </a:p>
        </p:txBody>
      </p:sp>
      <p:sp>
        <p:nvSpPr>
          <p:cNvPr id="1536" name="가로 글상자 1535"/>
          <p:cNvSpPr txBox="1"/>
          <p:nvPr/>
        </p:nvSpPr>
        <p:spPr>
          <a:xfrm>
            <a:off x="8176244" y="1708846"/>
            <a:ext cx="499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918</a:t>
            </a:r>
          </a:p>
        </p:txBody>
      </p:sp>
      <p:sp>
        <p:nvSpPr>
          <p:cNvPr id="4" name="Google Shape;3239;p72">
            <a:extLst>
              <a:ext uri="{FF2B5EF4-FFF2-40B4-BE49-F238E27FC236}">
                <a16:creationId xmlns:a16="http://schemas.microsoft.com/office/drawing/2014/main" id="{5491AF8A-B754-4808-6364-FA76DF8097BE}"/>
              </a:ext>
            </a:extLst>
          </p:cNvPr>
          <p:cNvSpPr/>
          <p:nvPr/>
        </p:nvSpPr>
        <p:spPr>
          <a:xfrm>
            <a:off x="5078001" y="2738949"/>
            <a:ext cx="1723874" cy="1723874"/>
          </a:xfrm>
          <a:prstGeom prst="pie">
            <a:avLst>
              <a:gd name="adj1" fmla="val 18368959"/>
              <a:gd name="adj2" fmla="val 5399749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" name="가로 글상자 1524">
            <a:extLst>
              <a:ext uri="{FF2B5EF4-FFF2-40B4-BE49-F238E27FC236}">
                <a16:creationId xmlns:a16="http://schemas.microsoft.com/office/drawing/2014/main" id="{9AD87BDD-A14F-A028-A7AC-2724AB2BA3BF}"/>
              </a:ext>
            </a:extLst>
          </p:cNvPr>
          <p:cNvSpPr txBox="1"/>
          <p:nvPr/>
        </p:nvSpPr>
        <p:spPr>
          <a:xfrm>
            <a:off x="5885487" y="3650312"/>
            <a:ext cx="1129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범주형 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(5</a:t>
            </a:r>
            <a:r>
              <a:rPr kumimoji="0" lang="ko-KR" altLang="en-US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개</a:t>
            </a:r>
            <a:r>
              <a:rPr kumimoji="0" lang="en-US" altLang="ko-KR" sz="1200" b="0" i="0" u="none" strike="noStrike" kern="0" cap="none" spc="0" normalizeH="0" baseline="0" dirty="0">
                <a:solidFill>
                  <a:schemeClr val="bg1"/>
                </a:solidFill>
                <a:latin typeface="한컴 말랑말랑 Bold"/>
                <a:ea typeface="한컴 말랑말랑 Bold"/>
              </a:rPr>
              <a:t>)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128E8F-3F29-30B4-2A66-D717B26AF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118" r="1350"/>
          <a:stretch>
            <a:fillRect/>
          </a:stretch>
        </p:blipFill>
        <p:spPr>
          <a:xfrm>
            <a:off x="7106998" y="3539335"/>
            <a:ext cx="1857044" cy="7759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727A7-13F5-16C0-8FE3-B0B5D4ECEFB4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6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449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498;p37">
            <a:extLst>
              <a:ext uri="{FF2B5EF4-FFF2-40B4-BE49-F238E27FC236}">
                <a16:creationId xmlns:a16="http://schemas.microsoft.com/office/drawing/2014/main" id="{58D55FA2-B5A8-CD7C-BF7C-4284D74B5351}"/>
              </a:ext>
            </a:extLst>
          </p:cNvPr>
          <p:cNvSpPr/>
          <p:nvPr/>
        </p:nvSpPr>
        <p:spPr>
          <a:xfrm>
            <a:off x="825760" y="1983507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6" name="Google Shape;2067;p56"/>
          <p:cNvGrpSpPr/>
          <p:nvPr/>
        </p:nvGrpSpPr>
        <p:grpSpPr>
          <a:xfrm>
            <a:off x="559491" y="107560"/>
            <a:ext cx="1974703" cy="513497"/>
            <a:chOff x="2584650" y="2110950"/>
            <a:chExt cx="3990931" cy="921600"/>
          </a:xfrm>
        </p:grpSpPr>
        <p:sp>
          <p:nvSpPr>
            <p:cNvPr id="1497" name="Google Shape;2068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Regular"/>
                <a:ea typeface="한컴 말랑말랑 Regular"/>
              </a:endParaRPr>
            </a:p>
          </p:txBody>
        </p:sp>
        <p:sp>
          <p:nvSpPr>
            <p:cNvPr id="1498" name="Google Shape;2069;p56"/>
            <p:cNvSpPr/>
            <p:nvPr/>
          </p:nvSpPr>
          <p:spPr>
            <a:xfrm>
              <a:off x="2600881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데이터 </a:t>
              </a:r>
              <a:r>
                <a:rPr lang="ko-KR" altLang="en-US" sz="2000" b="1" dirty="0" err="1">
                  <a:solidFill>
                    <a:srgbClr val="055D99"/>
                  </a:solidFill>
                  <a:latin typeface="한컴 말랑말랑 Regular"/>
                  <a:ea typeface="한컴 말랑말랑 Regular"/>
                </a:rPr>
                <a:t>전처리</a:t>
              </a:r>
              <a:endParaRPr kumimoji="0" lang="ko-KR" altLang="en-US" sz="20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endParaRPr>
            </a:p>
          </p:txBody>
        </p:sp>
      </p:grpSp>
      <p:sp>
        <p:nvSpPr>
          <p:cNvPr id="1499" name="가로 글상자 1498"/>
          <p:cNvSpPr txBox="1"/>
          <p:nvPr/>
        </p:nvSpPr>
        <p:spPr>
          <a:xfrm>
            <a:off x="825760" y="804377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데이터 </a:t>
            </a:r>
            <a:r>
              <a:rPr lang="ko-KR" altLang="en-US" sz="1700" b="1" dirty="0" err="1">
                <a:solidFill>
                  <a:srgbClr val="055D99"/>
                </a:solidFill>
                <a:latin typeface="한컴 말랑말랑 Regular"/>
                <a:ea typeface="한컴 말랑말랑 Regular"/>
              </a:rPr>
              <a:t>가변수</a:t>
            </a:r>
            <a:r>
              <a:rPr lang="ko-KR" altLang="en-US" sz="1700" b="1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처리</a:t>
            </a: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전</a:t>
            </a:r>
          </a:p>
        </p:txBody>
      </p:sp>
      <p:sp>
        <p:nvSpPr>
          <p:cNvPr id="1664" name="가로 글상자 1498">
            <a:extLst>
              <a:ext uri="{FF2B5EF4-FFF2-40B4-BE49-F238E27FC236}">
                <a16:creationId xmlns:a16="http://schemas.microsoft.com/office/drawing/2014/main" id="{6525A0DB-D7E0-1726-8D49-B18AE26ED648}"/>
              </a:ext>
            </a:extLst>
          </p:cNvPr>
          <p:cNvSpPr txBox="1"/>
          <p:nvPr/>
        </p:nvSpPr>
        <p:spPr>
          <a:xfrm>
            <a:off x="4330960" y="804377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데이터 </a:t>
            </a:r>
            <a:r>
              <a:rPr kumimoji="0" lang="ko-KR" altLang="en-US" sz="1700" b="1" i="0" u="none" strike="noStrike" kern="0" cap="none" spc="0" normalizeH="0" baseline="0" dirty="0" err="1">
                <a:solidFill>
                  <a:srgbClr val="055D99"/>
                </a:solidFill>
                <a:latin typeface="한컴 말랑말랑 Regular"/>
                <a:ea typeface="한컴 말랑말랑 Regular"/>
              </a:rPr>
              <a:t>가변수</a:t>
            </a:r>
            <a:r>
              <a:rPr kumimoji="0" lang="ko-KR" altLang="en-US" sz="1700" b="1" i="0" u="none" strike="noStrike" kern="0" cap="none" spc="0" normalizeH="0" baseline="0" dirty="0">
                <a:solidFill>
                  <a:srgbClr val="055D99"/>
                </a:solidFill>
                <a:latin typeface="한컴 말랑말랑 Regular"/>
                <a:ea typeface="한컴 말랑말랑 Regular"/>
              </a:rPr>
              <a:t> 처리 후</a:t>
            </a:r>
          </a:p>
        </p:txBody>
      </p:sp>
      <p:sp>
        <p:nvSpPr>
          <p:cNvPr id="1669" name="Google Shape;1498;p37">
            <a:extLst>
              <a:ext uri="{FF2B5EF4-FFF2-40B4-BE49-F238E27FC236}">
                <a16:creationId xmlns:a16="http://schemas.microsoft.com/office/drawing/2014/main" id="{0D00AAC3-4852-B9B7-5C3F-622B2AC25753}"/>
              </a:ext>
            </a:extLst>
          </p:cNvPr>
          <p:cNvSpPr/>
          <p:nvPr/>
        </p:nvSpPr>
        <p:spPr>
          <a:xfrm>
            <a:off x="825760" y="1341640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가로 글상자 1526">
            <a:extLst>
              <a:ext uri="{FF2B5EF4-FFF2-40B4-BE49-F238E27FC236}">
                <a16:creationId xmlns:a16="http://schemas.microsoft.com/office/drawing/2014/main" id="{96D82A48-A787-27A4-4F97-02B45C776C18}"/>
              </a:ext>
            </a:extLst>
          </p:cNvPr>
          <p:cNvSpPr txBox="1"/>
          <p:nvPr/>
        </p:nvSpPr>
        <p:spPr>
          <a:xfrm>
            <a:off x="937936" y="1366380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Exercise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Angina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674" name="가로 글상자 1526">
            <a:extLst>
              <a:ext uri="{FF2B5EF4-FFF2-40B4-BE49-F238E27FC236}">
                <a16:creationId xmlns:a16="http://schemas.microsoft.com/office/drawing/2014/main" id="{3DC07CCC-3632-1878-D4F0-7B3E31D8C180}"/>
              </a:ext>
            </a:extLst>
          </p:cNvPr>
          <p:cNvSpPr txBox="1"/>
          <p:nvPr/>
        </p:nvSpPr>
        <p:spPr>
          <a:xfrm>
            <a:off x="937936" y="2115818"/>
            <a:ext cx="1129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Sex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682" name="Google Shape;6583;p75">
            <a:extLst>
              <a:ext uri="{FF2B5EF4-FFF2-40B4-BE49-F238E27FC236}">
                <a16:creationId xmlns:a16="http://schemas.microsoft.com/office/drawing/2014/main" id="{69B0C275-1A04-7924-70D2-21CCB35C0951}"/>
              </a:ext>
            </a:extLst>
          </p:cNvPr>
          <p:cNvSpPr/>
          <p:nvPr/>
        </p:nvSpPr>
        <p:spPr>
          <a:xfrm>
            <a:off x="2180217" y="1341640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Y</a:t>
            </a:r>
            <a:b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</a:b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N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01" name="Google Shape;6583;p75">
            <a:extLst>
              <a:ext uri="{FF2B5EF4-FFF2-40B4-BE49-F238E27FC236}">
                <a16:creationId xmlns:a16="http://schemas.microsoft.com/office/drawing/2014/main" id="{95945D3F-4F17-03E2-851F-635B3A149246}"/>
              </a:ext>
            </a:extLst>
          </p:cNvPr>
          <p:cNvSpPr/>
          <p:nvPr/>
        </p:nvSpPr>
        <p:spPr>
          <a:xfrm>
            <a:off x="2180217" y="1983507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F</a:t>
            </a:r>
          </a:p>
        </p:txBody>
      </p:sp>
      <p:sp>
        <p:nvSpPr>
          <p:cNvPr id="1702" name="Google Shape;1498;p37">
            <a:extLst>
              <a:ext uri="{FF2B5EF4-FFF2-40B4-BE49-F238E27FC236}">
                <a16:creationId xmlns:a16="http://schemas.microsoft.com/office/drawing/2014/main" id="{B1AE8898-1B8D-95C7-2691-8768183F0B55}"/>
              </a:ext>
            </a:extLst>
          </p:cNvPr>
          <p:cNvSpPr/>
          <p:nvPr/>
        </p:nvSpPr>
        <p:spPr>
          <a:xfrm>
            <a:off x="825760" y="2625074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6583;p75">
            <a:extLst>
              <a:ext uri="{FF2B5EF4-FFF2-40B4-BE49-F238E27FC236}">
                <a16:creationId xmlns:a16="http://schemas.microsoft.com/office/drawing/2014/main" id="{A4E9B895-9881-7250-F01F-38A8A21E3704}"/>
              </a:ext>
            </a:extLst>
          </p:cNvPr>
          <p:cNvSpPr/>
          <p:nvPr/>
        </p:nvSpPr>
        <p:spPr>
          <a:xfrm>
            <a:off x="2180217" y="2625074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[ATA, NAP, ASY, TA]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05" name="Google Shape;1498;p37">
            <a:extLst>
              <a:ext uri="{FF2B5EF4-FFF2-40B4-BE49-F238E27FC236}">
                <a16:creationId xmlns:a16="http://schemas.microsoft.com/office/drawing/2014/main" id="{758B799E-8346-AC1A-F4F9-DA9DAF68349A}"/>
              </a:ext>
            </a:extLst>
          </p:cNvPr>
          <p:cNvSpPr/>
          <p:nvPr/>
        </p:nvSpPr>
        <p:spPr>
          <a:xfrm>
            <a:off x="825760" y="3266941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6583;p75">
            <a:extLst>
              <a:ext uri="{FF2B5EF4-FFF2-40B4-BE49-F238E27FC236}">
                <a16:creationId xmlns:a16="http://schemas.microsoft.com/office/drawing/2014/main" id="{933B01DD-595B-E85F-771D-FCA7C0740E7E}"/>
              </a:ext>
            </a:extLst>
          </p:cNvPr>
          <p:cNvSpPr/>
          <p:nvPr/>
        </p:nvSpPr>
        <p:spPr>
          <a:xfrm>
            <a:off x="2180217" y="3266941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[Normal, ST, LVH]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11" name="Google Shape;1498;p37">
            <a:extLst>
              <a:ext uri="{FF2B5EF4-FFF2-40B4-BE49-F238E27FC236}">
                <a16:creationId xmlns:a16="http://schemas.microsoft.com/office/drawing/2014/main" id="{F1AF707F-B1D1-8F2A-8515-09D13B4B4CB3}"/>
              </a:ext>
            </a:extLst>
          </p:cNvPr>
          <p:cNvSpPr/>
          <p:nvPr/>
        </p:nvSpPr>
        <p:spPr>
          <a:xfrm>
            <a:off x="825760" y="3908208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6583;p75">
            <a:extLst>
              <a:ext uri="{FF2B5EF4-FFF2-40B4-BE49-F238E27FC236}">
                <a16:creationId xmlns:a16="http://schemas.microsoft.com/office/drawing/2014/main" id="{646A0594-A18D-5BE3-4BB7-12C90CF1623B}"/>
              </a:ext>
            </a:extLst>
          </p:cNvPr>
          <p:cNvSpPr/>
          <p:nvPr/>
        </p:nvSpPr>
        <p:spPr>
          <a:xfrm>
            <a:off x="2180217" y="3908208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[Up, Flat, Down]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14" name="가로 글상자 1526">
            <a:extLst>
              <a:ext uri="{FF2B5EF4-FFF2-40B4-BE49-F238E27FC236}">
                <a16:creationId xmlns:a16="http://schemas.microsoft.com/office/drawing/2014/main" id="{E2E30F07-D027-D2D7-CE85-D4AAB700526A}"/>
              </a:ext>
            </a:extLst>
          </p:cNvPr>
          <p:cNvSpPr txBox="1"/>
          <p:nvPr/>
        </p:nvSpPr>
        <p:spPr>
          <a:xfrm>
            <a:off x="937936" y="2650117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 err="1">
                <a:latin typeface="한컴 말랑말랑 Bold"/>
                <a:ea typeface="한컴 말랑말랑 Bold"/>
              </a:rPr>
              <a:t>ChestPain</a:t>
            </a:r>
            <a:endParaRPr lang="en-US" altLang="ko-KR" dirty="0">
              <a:latin typeface="한컴 말랑말랑 Bold"/>
              <a:ea typeface="한컴 말랑말랑 Bold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Type</a:t>
            </a:r>
          </a:p>
        </p:txBody>
      </p:sp>
      <p:sp>
        <p:nvSpPr>
          <p:cNvPr id="1715" name="가로 글상자 1526">
            <a:extLst>
              <a:ext uri="{FF2B5EF4-FFF2-40B4-BE49-F238E27FC236}">
                <a16:creationId xmlns:a16="http://schemas.microsoft.com/office/drawing/2014/main" id="{76B0F952-84BA-5670-479C-E5A26B51F305}"/>
              </a:ext>
            </a:extLst>
          </p:cNvPr>
          <p:cNvSpPr txBox="1"/>
          <p:nvPr/>
        </p:nvSpPr>
        <p:spPr>
          <a:xfrm>
            <a:off x="937936" y="3290775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Resting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EGC</a:t>
            </a:r>
          </a:p>
        </p:txBody>
      </p:sp>
      <p:sp>
        <p:nvSpPr>
          <p:cNvPr id="1716" name="가로 글상자 1526">
            <a:extLst>
              <a:ext uri="{FF2B5EF4-FFF2-40B4-BE49-F238E27FC236}">
                <a16:creationId xmlns:a16="http://schemas.microsoft.com/office/drawing/2014/main" id="{384F6BD5-FAA8-C620-792A-6593DE1962FB}"/>
              </a:ext>
            </a:extLst>
          </p:cNvPr>
          <p:cNvSpPr txBox="1"/>
          <p:nvPr/>
        </p:nvSpPr>
        <p:spPr>
          <a:xfrm>
            <a:off x="937936" y="4040519"/>
            <a:ext cx="1129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 err="1">
                <a:latin typeface="한컴 말랑말랑 Bold"/>
                <a:ea typeface="한컴 말랑말랑 Bold"/>
              </a:rPr>
              <a:t>ST_Slope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717" name="Google Shape;3022;p72">
            <a:extLst>
              <a:ext uri="{FF2B5EF4-FFF2-40B4-BE49-F238E27FC236}">
                <a16:creationId xmlns:a16="http://schemas.microsoft.com/office/drawing/2014/main" id="{F54F87B1-93DF-FF8C-DA6E-7AC3712EE9C6}"/>
              </a:ext>
            </a:extLst>
          </p:cNvPr>
          <p:cNvSpPr/>
          <p:nvPr/>
        </p:nvSpPr>
        <p:spPr>
          <a:xfrm>
            <a:off x="3470536" y="1493983"/>
            <a:ext cx="663687" cy="26771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3022;p72">
            <a:extLst>
              <a:ext uri="{FF2B5EF4-FFF2-40B4-BE49-F238E27FC236}">
                <a16:creationId xmlns:a16="http://schemas.microsoft.com/office/drawing/2014/main" id="{559C39DA-3103-E5B1-A082-FD05FCFCF514}"/>
              </a:ext>
            </a:extLst>
          </p:cNvPr>
          <p:cNvSpPr/>
          <p:nvPr/>
        </p:nvSpPr>
        <p:spPr>
          <a:xfrm>
            <a:off x="3470536" y="2135849"/>
            <a:ext cx="663687" cy="26771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3022;p72">
            <a:extLst>
              <a:ext uri="{FF2B5EF4-FFF2-40B4-BE49-F238E27FC236}">
                <a16:creationId xmlns:a16="http://schemas.microsoft.com/office/drawing/2014/main" id="{EF0F8E34-74F2-9B4E-8F5D-D024231DB506}"/>
              </a:ext>
            </a:extLst>
          </p:cNvPr>
          <p:cNvSpPr/>
          <p:nvPr/>
        </p:nvSpPr>
        <p:spPr>
          <a:xfrm>
            <a:off x="3470536" y="2777715"/>
            <a:ext cx="663687" cy="26771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3022;p72">
            <a:extLst>
              <a:ext uri="{FF2B5EF4-FFF2-40B4-BE49-F238E27FC236}">
                <a16:creationId xmlns:a16="http://schemas.microsoft.com/office/drawing/2014/main" id="{6DC1D146-1DAE-71C1-0343-03EC0E8DBBD8}"/>
              </a:ext>
            </a:extLst>
          </p:cNvPr>
          <p:cNvSpPr/>
          <p:nvPr/>
        </p:nvSpPr>
        <p:spPr>
          <a:xfrm>
            <a:off x="3470536" y="3418528"/>
            <a:ext cx="663687" cy="26771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3022;p72">
            <a:extLst>
              <a:ext uri="{FF2B5EF4-FFF2-40B4-BE49-F238E27FC236}">
                <a16:creationId xmlns:a16="http://schemas.microsoft.com/office/drawing/2014/main" id="{09114F36-2C01-7F73-DEA0-5AB6F61352FA}"/>
              </a:ext>
            </a:extLst>
          </p:cNvPr>
          <p:cNvSpPr/>
          <p:nvPr/>
        </p:nvSpPr>
        <p:spPr>
          <a:xfrm>
            <a:off x="3470536" y="4059341"/>
            <a:ext cx="663687" cy="267713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498;p37">
            <a:extLst>
              <a:ext uri="{FF2B5EF4-FFF2-40B4-BE49-F238E27FC236}">
                <a16:creationId xmlns:a16="http://schemas.microsoft.com/office/drawing/2014/main" id="{9CDF16B5-5E08-50E9-6C91-3F0782852B2B}"/>
              </a:ext>
            </a:extLst>
          </p:cNvPr>
          <p:cNvSpPr/>
          <p:nvPr/>
        </p:nvSpPr>
        <p:spPr>
          <a:xfrm>
            <a:off x="4376680" y="1983507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498;p37">
            <a:extLst>
              <a:ext uri="{FF2B5EF4-FFF2-40B4-BE49-F238E27FC236}">
                <a16:creationId xmlns:a16="http://schemas.microsoft.com/office/drawing/2014/main" id="{9F860B69-451B-CB0B-864D-0B9EDCE9AE81}"/>
              </a:ext>
            </a:extLst>
          </p:cNvPr>
          <p:cNvSpPr/>
          <p:nvPr/>
        </p:nvSpPr>
        <p:spPr>
          <a:xfrm>
            <a:off x="4376680" y="1341640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가로 글상자 1526">
            <a:extLst>
              <a:ext uri="{FF2B5EF4-FFF2-40B4-BE49-F238E27FC236}">
                <a16:creationId xmlns:a16="http://schemas.microsoft.com/office/drawing/2014/main" id="{47B4CE43-458D-BC72-994C-9BC01ECB6781}"/>
              </a:ext>
            </a:extLst>
          </p:cNvPr>
          <p:cNvSpPr txBox="1"/>
          <p:nvPr/>
        </p:nvSpPr>
        <p:spPr>
          <a:xfrm>
            <a:off x="4488856" y="1366380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Exercise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Angina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747" name="가로 글상자 1526"/>
          <p:cNvSpPr txBox="1"/>
          <p:nvPr/>
        </p:nvSpPr>
        <p:spPr>
          <a:xfrm>
            <a:off x="4488856" y="2115818"/>
            <a:ext cx="1129208" cy="292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Male</a:t>
            </a:r>
            <a:endParaRPr lang="en-US" altLang="ko-KR">
              <a:latin typeface="한컴 말랑말랑 Bold"/>
              <a:ea typeface="한컴 말랑말랑 Bold"/>
            </a:endParaRPr>
          </a:p>
        </p:txBody>
      </p:sp>
      <p:sp>
        <p:nvSpPr>
          <p:cNvPr id="1748" name="Google Shape;6583;p75">
            <a:extLst>
              <a:ext uri="{FF2B5EF4-FFF2-40B4-BE49-F238E27FC236}">
                <a16:creationId xmlns:a16="http://schemas.microsoft.com/office/drawing/2014/main" id="{43237CAD-E1E9-F4C1-A290-7F42B68CCE28}"/>
              </a:ext>
            </a:extLst>
          </p:cNvPr>
          <p:cNvSpPr/>
          <p:nvPr/>
        </p:nvSpPr>
        <p:spPr>
          <a:xfrm>
            <a:off x="5731137" y="1341640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True</a:t>
            </a:r>
            <a:b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</a:b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False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49" name="Google Shape;6583;p75">
            <a:extLst>
              <a:ext uri="{FF2B5EF4-FFF2-40B4-BE49-F238E27FC236}">
                <a16:creationId xmlns:a16="http://schemas.microsoft.com/office/drawing/2014/main" id="{5D4BAC6B-E1D6-F5C9-1A22-831476BB68A5}"/>
              </a:ext>
            </a:extLst>
          </p:cNvPr>
          <p:cNvSpPr/>
          <p:nvPr/>
        </p:nvSpPr>
        <p:spPr>
          <a:xfrm>
            <a:off x="5731137" y="1983507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True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False</a:t>
            </a:r>
          </a:p>
        </p:txBody>
      </p:sp>
      <p:sp>
        <p:nvSpPr>
          <p:cNvPr id="1750" name="Google Shape;1498;p37">
            <a:extLst>
              <a:ext uri="{FF2B5EF4-FFF2-40B4-BE49-F238E27FC236}">
                <a16:creationId xmlns:a16="http://schemas.microsoft.com/office/drawing/2014/main" id="{9427D968-599E-475D-F642-7CB33A879635}"/>
              </a:ext>
            </a:extLst>
          </p:cNvPr>
          <p:cNvSpPr/>
          <p:nvPr/>
        </p:nvSpPr>
        <p:spPr>
          <a:xfrm>
            <a:off x="4376680" y="2625074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6583;p75">
            <a:extLst>
              <a:ext uri="{FF2B5EF4-FFF2-40B4-BE49-F238E27FC236}">
                <a16:creationId xmlns:a16="http://schemas.microsoft.com/office/drawing/2014/main" id="{305BB8B0-0E07-919C-4002-1ADA33F5CCBA}"/>
              </a:ext>
            </a:extLst>
          </p:cNvPr>
          <p:cNvSpPr/>
          <p:nvPr/>
        </p:nvSpPr>
        <p:spPr>
          <a:xfrm>
            <a:off x="5731137" y="2625074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[ATA]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52" name="Google Shape;1498;p37">
            <a:extLst>
              <a:ext uri="{FF2B5EF4-FFF2-40B4-BE49-F238E27FC236}">
                <a16:creationId xmlns:a16="http://schemas.microsoft.com/office/drawing/2014/main" id="{47777FFA-04C2-48A5-2C14-DF3C9E9C18CA}"/>
              </a:ext>
            </a:extLst>
          </p:cNvPr>
          <p:cNvSpPr/>
          <p:nvPr/>
        </p:nvSpPr>
        <p:spPr>
          <a:xfrm>
            <a:off x="4376680" y="3266941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6583;p75">
            <a:extLst>
              <a:ext uri="{FF2B5EF4-FFF2-40B4-BE49-F238E27FC236}">
                <a16:creationId xmlns:a16="http://schemas.microsoft.com/office/drawing/2014/main" id="{81D14A67-B572-0ACD-01F4-1A80E677A281}"/>
              </a:ext>
            </a:extLst>
          </p:cNvPr>
          <p:cNvSpPr/>
          <p:nvPr/>
        </p:nvSpPr>
        <p:spPr>
          <a:xfrm>
            <a:off x="5731137" y="3266941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[Normal]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54" name="Google Shape;1498;p37">
            <a:extLst>
              <a:ext uri="{FF2B5EF4-FFF2-40B4-BE49-F238E27FC236}">
                <a16:creationId xmlns:a16="http://schemas.microsoft.com/office/drawing/2014/main" id="{8A7CF534-AB78-F204-AF52-FE6E2F3D3F77}"/>
              </a:ext>
            </a:extLst>
          </p:cNvPr>
          <p:cNvSpPr/>
          <p:nvPr/>
        </p:nvSpPr>
        <p:spPr>
          <a:xfrm>
            <a:off x="4376680" y="3908208"/>
            <a:ext cx="1353560" cy="572700"/>
          </a:xfrm>
          <a:prstGeom prst="round2DiagRect">
            <a:avLst>
              <a:gd name="adj1" fmla="val 44906"/>
              <a:gd name="adj2" fmla="val 0"/>
            </a:avLst>
          </a:prstGeom>
          <a:gradFill>
            <a:gsLst>
              <a:gs pos="0">
                <a:srgbClr val="FFFFFF">
                  <a:alpha val="0"/>
                  <a:alpha val="59460"/>
                </a:srgbClr>
              </a:gs>
              <a:gs pos="74000">
                <a:srgbClr val="C8EEFF">
                  <a:alpha val="59607"/>
                  <a:alpha val="59460"/>
                </a:srgbClr>
              </a:gs>
              <a:gs pos="100000">
                <a:srgbClr val="C8EEFF">
                  <a:alpha val="59607"/>
                  <a:alpha val="594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6583;p75">
            <a:extLst>
              <a:ext uri="{FF2B5EF4-FFF2-40B4-BE49-F238E27FC236}">
                <a16:creationId xmlns:a16="http://schemas.microsoft.com/office/drawing/2014/main" id="{28CABA4C-C102-482D-7880-661AD8976EFD}"/>
              </a:ext>
            </a:extLst>
          </p:cNvPr>
          <p:cNvSpPr/>
          <p:nvPr/>
        </p:nvSpPr>
        <p:spPr>
          <a:xfrm>
            <a:off x="5731137" y="3908208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[Up, Flat, Down]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56" name="가로 글상자 1526">
            <a:extLst>
              <a:ext uri="{FF2B5EF4-FFF2-40B4-BE49-F238E27FC236}">
                <a16:creationId xmlns:a16="http://schemas.microsoft.com/office/drawing/2014/main" id="{82D4B35B-807E-8634-F5A7-D1BB7491618D}"/>
              </a:ext>
            </a:extLst>
          </p:cNvPr>
          <p:cNvSpPr txBox="1"/>
          <p:nvPr/>
        </p:nvSpPr>
        <p:spPr>
          <a:xfrm>
            <a:off x="4488856" y="2650117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 err="1">
                <a:latin typeface="한컴 말랑말랑 Bold"/>
                <a:ea typeface="한컴 말랑말랑 Bold"/>
              </a:rPr>
              <a:t>ChestPain</a:t>
            </a:r>
            <a:endParaRPr lang="en-US" altLang="ko-KR" dirty="0">
              <a:latin typeface="한컴 말랑말랑 Bold"/>
              <a:ea typeface="한컴 말랑말랑 Bold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Type</a:t>
            </a:r>
          </a:p>
        </p:txBody>
      </p:sp>
      <p:sp>
        <p:nvSpPr>
          <p:cNvPr id="1757" name="가로 글상자 1526">
            <a:extLst>
              <a:ext uri="{FF2B5EF4-FFF2-40B4-BE49-F238E27FC236}">
                <a16:creationId xmlns:a16="http://schemas.microsoft.com/office/drawing/2014/main" id="{5D99514F-12A7-6B93-9D3C-EBBF42E6DEC7}"/>
              </a:ext>
            </a:extLst>
          </p:cNvPr>
          <p:cNvSpPr txBox="1"/>
          <p:nvPr/>
        </p:nvSpPr>
        <p:spPr>
          <a:xfrm>
            <a:off x="4488856" y="3290775"/>
            <a:ext cx="1129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>
                <a:latin typeface="한컴 말랑말랑 Bold"/>
                <a:ea typeface="한컴 말랑말랑 Bold"/>
              </a:rPr>
              <a:t>Resting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400" b="0" i="0" u="none" strike="noStrike" kern="0" cap="none" spc="0" normalizeH="0" baseline="0" dirty="0">
                <a:solidFill>
                  <a:srgbClr val="000000"/>
                </a:solidFill>
                <a:latin typeface="한컴 말랑말랑 Bold"/>
                <a:ea typeface="한컴 말랑말랑 Bold"/>
              </a:rPr>
              <a:t>EGC</a:t>
            </a:r>
          </a:p>
        </p:txBody>
      </p:sp>
      <p:sp>
        <p:nvSpPr>
          <p:cNvPr id="1758" name="가로 글상자 1526">
            <a:extLst>
              <a:ext uri="{FF2B5EF4-FFF2-40B4-BE49-F238E27FC236}">
                <a16:creationId xmlns:a16="http://schemas.microsoft.com/office/drawing/2014/main" id="{F6990A2C-CF8C-26ED-8A4C-C349527330CF}"/>
              </a:ext>
            </a:extLst>
          </p:cNvPr>
          <p:cNvSpPr txBox="1"/>
          <p:nvPr/>
        </p:nvSpPr>
        <p:spPr>
          <a:xfrm>
            <a:off x="4488856" y="4040519"/>
            <a:ext cx="1129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dirty="0" err="1">
                <a:latin typeface="한컴 말랑말랑 Bold"/>
                <a:ea typeface="한컴 말랑말랑 Bold"/>
              </a:rPr>
              <a:t>ST_Slope</a:t>
            </a:r>
            <a:endParaRPr kumimoji="0" lang="en-US" altLang="ko-KR" sz="1400" b="0" i="0" u="none" strike="noStrike" kern="0" cap="none" spc="0" normalizeH="0" baseline="0" dirty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759" name="Google Shape;6583;p75">
            <a:extLst>
              <a:ext uri="{FF2B5EF4-FFF2-40B4-BE49-F238E27FC236}">
                <a16:creationId xmlns:a16="http://schemas.microsoft.com/office/drawing/2014/main" id="{26462546-F10A-09CB-C016-5E13738FF6F0}"/>
              </a:ext>
            </a:extLst>
          </p:cNvPr>
          <p:cNvSpPr/>
          <p:nvPr/>
        </p:nvSpPr>
        <p:spPr>
          <a:xfrm>
            <a:off x="6533140" y="2625074"/>
            <a:ext cx="931543" cy="5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[NAP]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62" name="Google Shape;6583;p75">
            <a:extLst>
              <a:ext uri="{FF2B5EF4-FFF2-40B4-BE49-F238E27FC236}">
                <a16:creationId xmlns:a16="http://schemas.microsoft.com/office/drawing/2014/main" id="{5D24EE15-2D10-F12B-6BC9-A84A765B95ED}"/>
              </a:ext>
            </a:extLst>
          </p:cNvPr>
          <p:cNvSpPr/>
          <p:nvPr/>
        </p:nvSpPr>
        <p:spPr>
          <a:xfrm>
            <a:off x="7403723" y="2617454"/>
            <a:ext cx="931543" cy="56886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[ASY]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64" name="Google Shape;6583;p75">
            <a:extLst>
              <a:ext uri="{FF2B5EF4-FFF2-40B4-BE49-F238E27FC236}">
                <a16:creationId xmlns:a16="http://schemas.microsoft.com/office/drawing/2014/main" id="{949A2B8A-868B-6D7A-46E7-EE2BA33387D5}"/>
              </a:ext>
            </a:extLst>
          </p:cNvPr>
          <p:cNvSpPr/>
          <p:nvPr/>
        </p:nvSpPr>
        <p:spPr>
          <a:xfrm>
            <a:off x="8274306" y="2617454"/>
            <a:ext cx="878203" cy="56886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[TA]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65" name="Google Shape;6583;p75">
            <a:extLst>
              <a:ext uri="{FF2B5EF4-FFF2-40B4-BE49-F238E27FC236}">
                <a16:creationId xmlns:a16="http://schemas.microsoft.com/office/drawing/2014/main" id="{B5F6D1BD-91A7-023C-EEF7-888BAB11C7AD}"/>
              </a:ext>
            </a:extLst>
          </p:cNvPr>
          <p:cNvSpPr/>
          <p:nvPr/>
        </p:nvSpPr>
        <p:spPr>
          <a:xfrm>
            <a:off x="6662679" y="3266941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[ST]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66" name="Google Shape;6583;p75">
            <a:extLst>
              <a:ext uri="{FF2B5EF4-FFF2-40B4-BE49-F238E27FC236}">
                <a16:creationId xmlns:a16="http://schemas.microsoft.com/office/drawing/2014/main" id="{DA751207-59B7-E491-D783-41D88D53DCFC}"/>
              </a:ext>
            </a:extLst>
          </p:cNvPr>
          <p:cNvSpPr/>
          <p:nvPr/>
        </p:nvSpPr>
        <p:spPr>
          <a:xfrm>
            <a:off x="7594222" y="3266941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[LVH]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69" name="Google Shape;6583;p75">
            <a:extLst>
              <a:ext uri="{FF2B5EF4-FFF2-40B4-BE49-F238E27FC236}">
                <a16:creationId xmlns:a16="http://schemas.microsoft.com/office/drawing/2014/main" id="{87F863AC-606B-A0DB-C306-4E98CD32DF78}"/>
              </a:ext>
            </a:extLst>
          </p:cNvPr>
          <p:cNvSpPr/>
          <p:nvPr/>
        </p:nvSpPr>
        <p:spPr>
          <a:xfrm>
            <a:off x="5731136" y="3908208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[Up]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70" name="Google Shape;6583;p75">
            <a:extLst>
              <a:ext uri="{FF2B5EF4-FFF2-40B4-BE49-F238E27FC236}">
                <a16:creationId xmlns:a16="http://schemas.microsoft.com/office/drawing/2014/main" id="{0B41179F-3616-CD1D-AA74-BAF591795764}"/>
              </a:ext>
            </a:extLst>
          </p:cNvPr>
          <p:cNvSpPr/>
          <p:nvPr/>
        </p:nvSpPr>
        <p:spPr>
          <a:xfrm>
            <a:off x="6662678" y="3908208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[Flat]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71" name="Google Shape;6583;p75">
            <a:extLst>
              <a:ext uri="{FF2B5EF4-FFF2-40B4-BE49-F238E27FC236}">
                <a16:creationId xmlns:a16="http://schemas.microsoft.com/office/drawing/2014/main" id="{F15ED79C-B3AB-1F26-B61F-52CEDA73ED52}"/>
              </a:ext>
            </a:extLst>
          </p:cNvPr>
          <p:cNvSpPr/>
          <p:nvPr/>
        </p:nvSpPr>
        <p:spPr>
          <a:xfrm>
            <a:off x="7594221" y="3908208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[Down]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72" name="Google Shape;6583;p75">
            <a:extLst>
              <a:ext uri="{FF2B5EF4-FFF2-40B4-BE49-F238E27FC236}">
                <a16:creationId xmlns:a16="http://schemas.microsoft.com/office/drawing/2014/main" id="{2263DB17-F97D-83AA-E8AE-30D9D537B2A1}"/>
              </a:ext>
            </a:extLst>
          </p:cNvPr>
          <p:cNvSpPr/>
          <p:nvPr/>
        </p:nvSpPr>
        <p:spPr>
          <a:xfrm>
            <a:off x="5731137" y="2613915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[ATA]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sp>
        <p:nvSpPr>
          <p:cNvPr id="1773" name="Google Shape;6583;p75">
            <a:extLst>
              <a:ext uri="{FF2B5EF4-FFF2-40B4-BE49-F238E27FC236}">
                <a16:creationId xmlns:a16="http://schemas.microsoft.com/office/drawing/2014/main" id="{A0E8B3E5-F7F4-E609-E12E-EB0059117704}"/>
              </a:ext>
            </a:extLst>
          </p:cNvPr>
          <p:cNvSpPr/>
          <p:nvPr/>
        </p:nvSpPr>
        <p:spPr>
          <a:xfrm>
            <a:off x="6533140" y="2613915"/>
            <a:ext cx="931543" cy="5724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한컴 말랑말랑 Regular"/>
                <a:ea typeface="한컴 말랑말랑 Regular"/>
              </a:rPr>
              <a:t>[NAP]</a:t>
            </a:r>
            <a:endParaRPr sz="1200" b="1" dirty="0">
              <a:solidFill>
                <a:schemeClr val="bg1"/>
              </a:solidFill>
              <a:latin typeface="한컴 말랑말랑 Regular"/>
              <a:ea typeface="한컴 말랑말랑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FD1B52-3359-F2C3-71FA-F7B3491CC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420" y="1641651"/>
            <a:ext cx="2118360" cy="6324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74328-1C82-92E3-F7BB-86B1784DAE88}"/>
              </a:ext>
            </a:extLst>
          </p:cNvPr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haroni" panose="020B0604020202020204" pitchFamily="2" charset="-79"/>
                <a:cs typeface="Aharoni" panose="020B0604020202020204" pitchFamily="2" charset="-79"/>
              </a:rPr>
              <a:t>7</a:t>
            </a:r>
            <a:endParaRPr lang="ko-KR" altLang="en-US" sz="20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906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2067;p56"/>
          <p:cNvGrpSpPr/>
          <p:nvPr/>
        </p:nvGrpSpPr>
        <p:grpSpPr>
          <a:xfrm rot="0">
            <a:off x="559491" y="107559"/>
            <a:ext cx="2000828" cy="513497"/>
            <a:chOff x="2584650" y="2110950"/>
            <a:chExt cx="3990931" cy="921600"/>
          </a:xfrm>
        </p:grpSpPr>
        <p:sp>
          <p:nvSpPr>
            <p:cNvPr id="1497" name="Google Shape;2068;p5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solidFill>
              <a:srgbClr val="00a6de">
                <a:alpha val="43140"/>
              </a:srgbClr>
            </a:soli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498" name="Google Shape;2069;p56"/>
            <p:cNvSpPr/>
            <p:nvPr/>
          </p:nvSpPr>
          <p:spPr>
            <a:xfrm>
              <a:off x="2600881" y="2110950"/>
              <a:ext cx="3974700" cy="921600"/>
            </a:xfrm>
            <a:prstGeom prst="round2DiagRect">
              <a:avLst>
                <a:gd name="adj1" fmla="val 44906"/>
                <a:gd name="adj2" fmla="val 0"/>
              </a:avLst>
            </a:prstGeom>
            <a:gradFill>
              <a:gsLst>
                <a:gs pos="0">
                  <a:srgbClr val="ffffff">
                    <a:alpha val="59220"/>
                  </a:srgbClr>
                </a:gs>
                <a:gs pos="74000">
                  <a:srgbClr val="c8eeff">
                    <a:alpha val="59220"/>
                  </a:srgbClr>
                </a:gs>
                <a:gs pos="100000">
                  <a:srgbClr val="c8eeff">
                    <a:alpha val="592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ddedf1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0" lang="ko-KR" altLang="en-US" sz="2000" b="1" i="0" u="none" strike="noStrike" kern="0" cap="none" spc="0" normalizeH="0" baseline="0">
                  <a:solidFill>
                    <a:srgbClr val="055d99"/>
                  </a:solidFill>
                  <a:latin typeface="한컴 말랑말랑 Bold"/>
                  <a:ea typeface="한컴 말랑말랑 Bold"/>
                </a:rPr>
                <a:t>데이터 </a:t>
              </a:r>
              <a:r>
                <a:rPr lang="ko-KR" altLang="en-US" sz="2000" b="1">
                  <a:solidFill>
                    <a:srgbClr val="055d99"/>
                  </a:solidFill>
                  <a:latin typeface="한컴 말랑말랑 Bold"/>
                  <a:ea typeface="한컴 말랑말랑 Bold"/>
                </a:rPr>
                <a:t>전처리</a:t>
              </a:r>
              <a:endParaRPr kumimoji="0" lang="ko-KR" altLang="en-US" sz="2000" b="1" i="0" u="none" strike="noStrike" kern="0" cap="none" spc="0" normalizeH="0" baseline="0">
                <a:solidFill>
                  <a:srgbClr val="055d99"/>
                </a:solidFill>
                <a:latin typeface="한컴 말랑말랑 Bold"/>
                <a:ea typeface="한컴 말랑말랑 Bold"/>
              </a:endParaRPr>
            </a:p>
          </p:txBody>
        </p:sp>
      </p:grpSp>
      <p:sp>
        <p:nvSpPr>
          <p:cNvPr id="1499" name="가로 글상자 1498"/>
          <p:cNvSpPr txBox="1"/>
          <p:nvPr/>
        </p:nvSpPr>
        <p:spPr>
          <a:xfrm>
            <a:off x="698952" y="804377"/>
            <a:ext cx="45720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055d99"/>
                </a:solidFill>
                <a:latin typeface="한컴 말랑말랑 Bold"/>
                <a:ea typeface="한컴 말랑말랑 Bold"/>
              </a:rPr>
              <a:t>목표값과 변수간의 상관관계</a:t>
            </a:r>
            <a:endParaRPr kumimoji="0" lang="ko-KR" altLang="en-US" sz="1700" b="1" i="0" u="none" strike="noStrike" kern="0" cap="none" spc="0" normalizeH="0" baseline="0">
              <a:solidFill>
                <a:srgbClr val="055d99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249" y="1191690"/>
            <a:ext cx="3044366" cy="332228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Google Shape;3054;p72"/>
          <p:cNvGrpSpPr/>
          <p:nvPr/>
        </p:nvGrpSpPr>
        <p:grpSpPr>
          <a:xfrm rot="0">
            <a:off x="3873900" y="2462350"/>
            <a:ext cx="726468" cy="459452"/>
            <a:chOff x="4920150" y="1977875"/>
            <a:chExt cx="68525" cy="33800"/>
          </a:xfrm>
        </p:grpSpPr>
        <p:sp>
          <p:nvSpPr>
            <p:cNvPr id="5" name="Google Shape;3055;p72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Bold"/>
                <a:ea typeface="한컴 말랑말랑 Bold"/>
              </a:endParaRPr>
            </a:p>
          </p:txBody>
        </p:sp>
        <p:sp>
          <p:nvSpPr>
            <p:cNvPr id="6" name="Google Shape;3056;p72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Bold"/>
                <a:ea typeface="한컴 말랑말랑 Bold"/>
              </a:endParaRPr>
            </a:p>
          </p:txBody>
        </p:sp>
        <p:sp>
          <p:nvSpPr>
            <p:cNvPr id="7" name="Google Shape;3057;p72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한컴 말랑말랑 Bold"/>
                <a:ea typeface="한컴 말랑말랑 Bold"/>
              </a:endParaRPr>
            </a:p>
          </p:txBody>
        </p:sp>
      </p:grpSp>
      <p:sp>
        <p:nvSpPr>
          <p:cNvPr id="8" name="가로 글상자 1526"/>
          <p:cNvSpPr txBox="1"/>
          <p:nvPr/>
        </p:nvSpPr>
        <p:spPr>
          <a:xfrm>
            <a:off x="3771631" y="2920402"/>
            <a:ext cx="1057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K-Fold</a:t>
            </a:r>
            <a:endParaRPr lang="en-US" altLang="ko-KR">
              <a:latin typeface="한컴 말랑말랑 Bold"/>
              <a:ea typeface="한컴 말랑말랑 Bold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1400" b="0" i="0" u="none" strike="noStrike" kern="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교차 검증</a:t>
            </a:r>
            <a:endParaRPr kumimoji="0" lang="en-US" altLang="ko-KR" sz="1400" b="0" i="0" u="none" strike="noStrike" kern="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grpSp>
        <p:nvGrpSpPr>
          <p:cNvPr id="47" name="그룹 46"/>
          <p:cNvGrpSpPr/>
          <p:nvPr/>
        </p:nvGrpSpPr>
        <p:grpSpPr>
          <a:xfrm rot="0">
            <a:off x="4907489" y="1303753"/>
            <a:ext cx="2455836" cy="2919794"/>
            <a:chOff x="5786824" y="850079"/>
            <a:chExt cx="2690968" cy="3493565"/>
          </a:xfrm>
        </p:grpSpPr>
        <p:grpSp>
          <p:nvGrpSpPr>
            <p:cNvPr id="9" name="Google Shape;2412;p62"/>
            <p:cNvGrpSpPr/>
            <p:nvPr/>
          </p:nvGrpSpPr>
          <p:grpSpPr>
            <a:xfrm rot="0">
              <a:off x="6368174" y="850079"/>
              <a:ext cx="1528272" cy="572773"/>
              <a:chOff x="2584650" y="2110950"/>
              <a:chExt cx="3974700" cy="921600"/>
            </a:xfrm>
          </p:grpSpPr>
          <p:sp>
            <p:nvSpPr>
              <p:cNvPr id="10" name="Google Shape;2413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1" name="Google Shape;2414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b="1" kern="0" spc="0">
                    <a:solidFill>
                      <a:srgbClr val="ff0000"/>
                    </a:solidFill>
                    <a:effectLst/>
                    <a:latin typeface="한컴 말랑말랑 Bold"/>
                    <a:ea typeface="한컴 말랑말랑 Bold"/>
                  </a:rPr>
                  <a:t>RestingBP </a:t>
                </a:r>
                <a:endParaRPr lang="en-US" altLang="ko-KR" kern="0" spc="0">
                  <a:solidFill>
                    <a:srgbClr val="000000"/>
                  </a:solidFill>
                  <a:effectLst/>
                  <a:latin typeface="한컴 말랑말랑 Bold"/>
                  <a:ea typeface="한컴 말랑말랑 Bold"/>
                </a:endParaRPr>
              </a:p>
            </p:txBody>
          </p:sp>
        </p:grpSp>
        <p:grpSp>
          <p:nvGrpSpPr>
            <p:cNvPr id="12" name="Google Shape;2415;p62"/>
            <p:cNvGrpSpPr/>
            <p:nvPr/>
          </p:nvGrpSpPr>
          <p:grpSpPr>
            <a:xfrm rot="0">
              <a:off x="6220315" y="1580276"/>
              <a:ext cx="1823990" cy="572773"/>
              <a:chOff x="2584650" y="2110950"/>
              <a:chExt cx="3974700" cy="921600"/>
            </a:xfrm>
          </p:grpSpPr>
          <p:sp>
            <p:nvSpPr>
              <p:cNvPr id="13" name="Google Shape;2416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4" name="Google Shape;2417;p62"/>
              <p:cNvSpPr/>
              <p:nvPr/>
            </p:nvSpPr>
            <p:spPr>
              <a:xfrm>
                <a:off x="2584650" y="2110950"/>
                <a:ext cx="3974698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b="1" kern="0" spc="0">
                    <a:solidFill>
                      <a:srgbClr val="ff0000"/>
                    </a:solidFill>
                    <a:effectLst/>
                    <a:latin typeface="한컴 말랑말랑 Bold"/>
                    <a:ea typeface="한컴 말랑말랑 Bold"/>
                  </a:rPr>
                  <a:t>RestingECG_ST</a:t>
                </a:r>
                <a:endParaRPr lang="en-US" altLang="ko-KR" kern="0" spc="0">
                  <a:solidFill>
                    <a:srgbClr val="000000"/>
                  </a:solidFill>
                  <a:effectLst/>
                  <a:latin typeface="한컴 말랑말랑 Bold"/>
                  <a:ea typeface="한컴 말랑말랑 Bold"/>
                </a:endParaRPr>
              </a:p>
            </p:txBody>
          </p:sp>
        </p:grpSp>
        <p:grpSp>
          <p:nvGrpSpPr>
            <p:cNvPr id="15" name="Google Shape;2418;p62"/>
            <p:cNvGrpSpPr/>
            <p:nvPr/>
          </p:nvGrpSpPr>
          <p:grpSpPr>
            <a:xfrm rot="0">
              <a:off x="6070270" y="2310474"/>
              <a:ext cx="2124080" cy="572773"/>
              <a:chOff x="2584650" y="2110950"/>
              <a:chExt cx="3974700" cy="921600"/>
            </a:xfrm>
          </p:grpSpPr>
          <p:sp>
            <p:nvSpPr>
              <p:cNvPr id="16" name="Google Shape;2419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7" name="Google Shape;2420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b="1" kern="0" spc="0">
                    <a:solidFill>
                      <a:srgbClr val="ff0000"/>
                    </a:solidFill>
                    <a:effectLst/>
                    <a:latin typeface="한컴 말랑말랑 Bold"/>
                    <a:ea typeface="한컴 말랑말랑 Bold"/>
                  </a:rPr>
                  <a:t>ChestPainType_TA</a:t>
                </a:r>
                <a:endParaRPr lang="en-US" altLang="ko-KR" kern="0" spc="0">
                  <a:solidFill>
                    <a:srgbClr val="000000"/>
                  </a:solidFill>
                  <a:effectLst/>
                  <a:latin typeface="한컴 말랑말랑 Bold"/>
                  <a:ea typeface="한컴 말랑말랑 Bold"/>
                </a:endParaRPr>
              </a:p>
            </p:txBody>
          </p:sp>
        </p:grpSp>
        <p:grpSp>
          <p:nvGrpSpPr>
            <p:cNvPr id="18" name="Google Shape;2421;p62"/>
            <p:cNvGrpSpPr/>
            <p:nvPr/>
          </p:nvGrpSpPr>
          <p:grpSpPr>
            <a:xfrm rot="0">
              <a:off x="5929965" y="3040672"/>
              <a:ext cx="2404693" cy="572773"/>
              <a:chOff x="2584650" y="2110950"/>
              <a:chExt cx="3974700" cy="921600"/>
            </a:xfrm>
          </p:grpSpPr>
          <p:sp>
            <p:nvSpPr>
              <p:cNvPr id="19" name="Google Shape;2422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20" name="Google Shape;2423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b="1" kern="0" spc="0">
                    <a:solidFill>
                      <a:srgbClr val="ff0000"/>
                    </a:solidFill>
                    <a:effectLst/>
                    <a:latin typeface="한컴 말랑말랑 Bold"/>
                    <a:ea typeface="한컴 말랑말랑 Bold"/>
                  </a:rPr>
                  <a:t>RestingECG_LVH</a:t>
                </a:r>
                <a:endParaRPr lang="en-US" altLang="ko-KR" kern="0" spc="0">
                  <a:solidFill>
                    <a:srgbClr val="000000"/>
                  </a:solidFill>
                  <a:effectLst/>
                  <a:latin typeface="한컴 말랑말랑 Bold"/>
                  <a:ea typeface="한컴 말랑말랑 Bold"/>
                </a:endParaRPr>
              </a:p>
            </p:txBody>
          </p:sp>
        </p:grpSp>
        <p:grpSp>
          <p:nvGrpSpPr>
            <p:cNvPr id="44" name="Google Shape;2421;p62"/>
            <p:cNvGrpSpPr/>
            <p:nvPr/>
          </p:nvGrpSpPr>
          <p:grpSpPr>
            <a:xfrm rot="0">
              <a:off x="5786824" y="3770870"/>
              <a:ext cx="2690968" cy="572773"/>
              <a:chOff x="2584650" y="2110950"/>
              <a:chExt cx="3974700" cy="921600"/>
            </a:xfrm>
          </p:grpSpPr>
          <p:sp>
            <p:nvSpPr>
              <p:cNvPr id="45" name="Google Shape;2422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solidFill>
                <a:srgbClr val="00a6de">
                  <a:alpha val="432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46" name="Google Shape;2423;p62"/>
              <p:cNvSpPr/>
              <p:nvPr/>
            </p:nvSpPr>
            <p:spPr>
              <a:xfrm>
                <a:off x="2584650" y="2110950"/>
                <a:ext cx="3974700" cy="921600"/>
              </a:xfrm>
              <a:prstGeom prst="round2DiagRect">
                <a:avLst>
                  <a:gd name="adj1" fmla="val 44906"/>
                  <a:gd name="adj2" fmla="val 0"/>
                </a:avLst>
              </a:prstGeom>
              <a:gradFill>
                <a:gsLst>
                  <a:gs pos="0">
                    <a:srgbClr val="ffffff">
                      <a:alpha val="0"/>
                      <a:alpha val="59460"/>
                    </a:srgbClr>
                  </a:gs>
                  <a:gs pos="74000">
                    <a:srgbClr val="c8eeff">
                      <a:alpha val="59610"/>
                      <a:alpha val="59460"/>
                    </a:srgbClr>
                  </a:gs>
                  <a:gs pos="100000">
                    <a:srgbClr val="c8eeff">
                      <a:alpha val="59610"/>
                      <a:alpha val="5946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defRPr/>
                </a:pPr>
                <a:r>
                  <a:rPr lang="en-US" altLang="ko-KR" b="1" kern="0" spc="0">
                    <a:solidFill>
                      <a:srgbClr val="ff0000"/>
                    </a:solidFill>
                    <a:effectLst/>
                    <a:latin typeface="한컴 말랑말랑 Bold"/>
                    <a:ea typeface="한컴 말랑말랑 Bold"/>
                  </a:rPr>
                  <a:t>RestingECG_Normal</a:t>
                </a:r>
                <a:endParaRPr lang="en-US" altLang="ko-KR" kern="0" spc="0">
                  <a:solidFill>
                    <a:srgbClr val="000000"/>
                  </a:solidFill>
                  <a:effectLst/>
                  <a:latin typeface="한컴 말랑말랑 Bold"/>
                  <a:ea typeface="한컴 말랑말랑 Bold"/>
                </a:endParaRPr>
              </a:p>
            </p:txBody>
          </p:sp>
        </p:grpSp>
      </p:grpSp>
      <p:sp>
        <p:nvSpPr>
          <p:cNvPr id="52" name="가로 글상자 1498"/>
          <p:cNvSpPr txBox="1"/>
          <p:nvPr/>
        </p:nvSpPr>
        <p:spPr>
          <a:xfrm>
            <a:off x="7370002" y="2966481"/>
            <a:ext cx="196199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chemeClr val="tx1"/>
                </a:solidFill>
                <a:latin typeface="한컴 말랑말랑 Bold"/>
                <a:ea typeface="한컴 말랑말랑 Bold"/>
              </a:rPr>
              <a:t>5</a:t>
            </a:r>
            <a:r>
              <a:rPr kumimoji="0" lang="ko-KR" altLang="en-US" sz="1700" b="1" i="0" u="none" strike="noStrike" kern="0" cap="none" spc="0" normalizeH="0" baseline="0">
                <a:solidFill>
                  <a:schemeClr val="tx1"/>
                </a:solidFill>
                <a:latin typeface="한컴 말랑말랑 Bold"/>
                <a:ea typeface="한컴 말랑말랑 Bold"/>
              </a:rPr>
              <a:t>개 특징 제거</a:t>
            </a:r>
            <a:endParaRPr kumimoji="0" lang="ko-KR" altLang="en-US" sz="1700" b="1" i="0" u="none" strike="noStrike" kern="0" cap="none" spc="0" normalizeH="0" baseline="0">
              <a:solidFill>
                <a:schemeClr val="tx1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53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33247" y="2242356"/>
            <a:ext cx="1607820" cy="6934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8623061" y="4740124"/>
            <a:ext cx="529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한컴 말랑말랑 Bold"/>
                <a:ea typeface="한컴 말랑말랑 Bold"/>
                <a:cs typeface="Aharoni"/>
              </a:rPr>
              <a:t>8</a:t>
            </a:r>
            <a:endParaRPr lang="ko-KR" altLang="en-US" sz="2000">
              <a:latin typeface="한컴 말랑말랑 Bold"/>
              <a:ea typeface="한컴 말랑말랑 Bold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226981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ardiology Center by Slidesgo">
  <a:themeElements>
    <a:clrScheme name="Simple Light">
      <a:dk1>
        <a:srgbClr val="191919"/>
      </a:dk1>
      <a:lt1>
        <a:srgbClr val="ffffff"/>
      </a:lt1>
      <a:dk2>
        <a:srgbClr val="ddedf1"/>
      </a:dk2>
      <a:lt2>
        <a:srgbClr val="bcdbe3"/>
      </a:lt2>
      <a:accent1>
        <a:srgbClr val="a5c4d6"/>
      </a:accent1>
      <a:accent2>
        <a:srgbClr val="47c7ff"/>
      </a:accent2>
      <a:accent3>
        <a:srgbClr val="00a6de"/>
      </a:accent3>
      <a:accent4>
        <a:srgbClr val="055d99"/>
      </a:accent4>
      <a:accent5>
        <a:srgbClr val="ddedf1"/>
      </a:accent5>
      <a:accent6>
        <a:srgbClr val="bcdbe3"/>
      </a:accent6>
      <a:hlink>
        <a:srgbClr val="00a6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588</ep:Words>
  <ep:PresentationFormat>화면 슬라이드 쇼(16:9)</ep:PresentationFormat>
  <ep:Paragraphs>252</ep:Paragraphs>
  <ep:Slides>40</ep:Slides>
  <ep:Notes>40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Cardiology Center by Slidesgo</vt:lpstr>
      <vt:lpstr>XAI를 이용한 심장질환 예측</vt:lpstr>
      <vt:lpstr>슬라이드 2</vt:lpstr>
      <vt:lpstr>목표</vt:lpstr>
      <vt:lpstr>데이터</vt:lpstr>
      <vt:lpstr>데이터</vt:lpstr>
      <vt:lpstr>슬라이드 6</vt:lpstr>
      <vt:lpstr>슬라이드 7</vt:lpstr>
      <vt:lpstr>슬라이드 8</vt:lpstr>
      <vt:lpstr>슬라이드 9</vt:lpstr>
      <vt:lpstr>슬라이드 10</vt:lpstr>
      <vt:lpstr>모델 &amp; XAI</vt:lpstr>
      <vt:lpstr>Xgboost(eXtreme Gradient Boost)</vt:lpstr>
      <vt:lpstr>모델 구조</vt:lpstr>
      <vt:lpstr>모델 코드</vt:lpstr>
      <vt:lpstr>오버샘플링</vt:lpstr>
      <vt:lpstr>오버샘플링 코드</vt:lpstr>
      <vt:lpstr>eXplainable AI (XAI)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SHAP 코드</vt:lpstr>
      <vt:lpstr>결과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결론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jihun</cp:lastModifiedBy>
  <dcterms:modified xsi:type="dcterms:W3CDTF">2023-01-19T11:36:10.619</dcterms:modified>
  <cp:revision>78</cp:revision>
  <dc:title>CARDIOLOGY CENTER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